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96" r:id="rId12"/>
    <p:sldId id="297" r:id="rId13"/>
    <p:sldId id="262" r:id="rId14"/>
    <p:sldId id="263" r:id="rId15"/>
    <p:sldId id="264" r:id="rId16"/>
    <p:sldId id="266" r:id="rId17"/>
    <p:sldId id="287" r:id="rId18"/>
    <p:sldId id="290" r:id="rId19"/>
    <p:sldId id="265" r:id="rId20"/>
    <p:sldId id="271" r:id="rId21"/>
    <p:sldId id="291" r:id="rId22"/>
    <p:sldId id="294" r:id="rId23"/>
    <p:sldId id="295" r:id="rId24"/>
    <p:sldId id="300" r:id="rId25"/>
    <p:sldId id="272" r:id="rId26"/>
    <p:sldId id="286" r:id="rId27"/>
    <p:sldId id="292" r:id="rId28"/>
    <p:sldId id="293" r:id="rId29"/>
    <p:sldId id="301" r:id="rId30"/>
    <p:sldId id="273" r:id="rId31"/>
    <p:sldId id="274" r:id="rId32"/>
    <p:sldId id="275" r:id="rId33"/>
    <p:sldId id="298" r:id="rId34"/>
    <p:sldId id="299" r:id="rId35"/>
    <p:sldId id="276" r:id="rId36"/>
    <p:sldId id="277" r:id="rId37"/>
    <p:sldId id="278" r:id="rId38"/>
    <p:sldId id="302" r:id="rId39"/>
    <p:sldId id="303" r:id="rId40"/>
    <p:sldId id="279" r:id="rId41"/>
    <p:sldId id="280" r:id="rId42"/>
    <p:sldId id="281" r:id="rId43"/>
    <p:sldId id="282" r:id="rId44"/>
    <p:sldId id="283" r:id="rId45"/>
    <p:sldId id="284" r:id="rId46"/>
    <p:sldId id="28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5" autoAdjust="0"/>
  </p:normalViewPr>
  <p:slideViewPr>
    <p:cSldViewPr>
      <p:cViewPr varScale="1">
        <p:scale>
          <a:sx n="73" d="100"/>
          <a:sy n="73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Национальная академия наук КР</a:t>
            </a:r>
            <a:br>
              <a:rPr lang="ru-RU" sz="2800" b="1" dirty="0" smtClean="0"/>
            </a:br>
            <a:r>
              <a:rPr lang="ru-RU" sz="2800" b="1" dirty="0"/>
              <a:t>НИИ Ботанический сад им. Э. </a:t>
            </a:r>
            <a:r>
              <a:rPr lang="ru-RU" sz="2800" b="1" dirty="0" smtClean="0"/>
              <a:t>Гареева</a:t>
            </a:r>
            <a:br>
              <a:rPr lang="ru-RU" sz="2800" b="1" dirty="0" smtClean="0"/>
            </a:br>
            <a:r>
              <a:rPr lang="ru-RU" sz="2800" b="1" dirty="0" smtClean="0"/>
              <a:t>Лаборатория </a:t>
            </a:r>
            <a:r>
              <a:rPr lang="ru-RU" sz="2800" b="1" dirty="0"/>
              <a:t>экспериментальной </a:t>
            </a:r>
            <a:r>
              <a:rPr lang="en-US" sz="2800" b="1" smtClean="0"/>
              <a:t>  </a:t>
            </a:r>
            <a:br>
              <a:rPr lang="en-US" sz="2800" b="1" smtClean="0"/>
            </a:br>
            <a:r>
              <a:rPr lang="en-US" sz="2800" b="1"/>
              <a:t> </a:t>
            </a:r>
            <a:r>
              <a:rPr lang="en-US" sz="2800" b="1" smtClean="0"/>
              <a:t>                  </a:t>
            </a:r>
            <a:r>
              <a:rPr lang="ru-RU" sz="2800" b="1" smtClean="0"/>
              <a:t>ботаники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2304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 результатах научно-исследовательской, научно-организационной, финансовой и хозяйственной деятельности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2021 г</a:t>
            </a:r>
            <a:r>
              <a:rPr lang="ru-RU" sz="3200" b="1" dirty="0"/>
              <a:t>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4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риемная\Desktop\документы по ЛЭБ\Фото 2021г\IMG-20210502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то 2021г\IMG-20210502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то 2021г\IMG-20210427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8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В разводочной теплице в стеллажах произведено черенкование различных форм туи, можжевельников  в двух вариантах (контроль -без стимулятора и опыт - со стимулятором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VitroClon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Rooting Complex</a:t>
            </a: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процентное соотношение всхожести после использования стимулятора роста ««VitroClon Rooting Complex» на укорененных черенков высокий у </a:t>
            </a:r>
            <a:r>
              <a:rPr lang="ky-KG" sz="2400" i="1" dirty="0" smtClean="0">
                <a:latin typeface="Times New Roman" pitchFamily="18" charset="0"/>
                <a:cs typeface="Times New Roman" pitchFamily="18" charset="0"/>
              </a:rPr>
              <a:t>Juniperus sabina</a:t>
            </a: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 “Aurea”, низкий - </a:t>
            </a:r>
            <a:r>
              <a:rPr lang="ky-KG" sz="2400" i="1" dirty="0" smtClean="0">
                <a:latin typeface="Times New Roman" pitchFamily="18" charset="0"/>
                <a:cs typeface="Times New Roman" pitchFamily="18" charset="0"/>
              </a:rPr>
              <a:t>Chamaecyparis   picifera</a:t>
            </a: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 “Filifera”, как на контрольном так и на опытном участке.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9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3726"/>
          </a:xfrm>
        </p:spPr>
        <p:txBody>
          <a:bodyPr>
            <a:noAutofit/>
          </a:bodyPr>
          <a:lstStyle/>
          <a:p>
            <a:r>
              <a:rPr lang="ky-KG" sz="2400" dirty="0" err="1"/>
              <a:t>Влияние</a:t>
            </a:r>
            <a:r>
              <a:rPr lang="ky-KG" sz="2400" dirty="0"/>
              <a:t> </a:t>
            </a:r>
            <a:r>
              <a:rPr lang="ky-KG" sz="2400" dirty="0" err="1"/>
              <a:t>стимулятора</a:t>
            </a:r>
            <a:r>
              <a:rPr lang="ky-KG" sz="2400" dirty="0"/>
              <a:t> </a:t>
            </a:r>
            <a:r>
              <a:rPr lang="ky-KG" sz="2400" dirty="0" err="1"/>
              <a:t>роста</a:t>
            </a:r>
            <a:r>
              <a:rPr lang="ky-KG" sz="2400" dirty="0"/>
              <a:t> ««</a:t>
            </a:r>
            <a:r>
              <a:rPr lang="ky-KG" sz="2400" dirty="0" err="1"/>
              <a:t>VitroClon</a:t>
            </a:r>
            <a:r>
              <a:rPr lang="ky-KG" sz="2400" dirty="0"/>
              <a:t> </a:t>
            </a:r>
            <a:r>
              <a:rPr lang="ky-KG" sz="2400" dirty="0" err="1"/>
              <a:t>Rooting</a:t>
            </a:r>
            <a:r>
              <a:rPr lang="ky-KG" sz="2400" dirty="0"/>
              <a:t> </a:t>
            </a:r>
            <a:r>
              <a:rPr lang="ky-KG" sz="2400" dirty="0" err="1"/>
              <a:t>Complex</a:t>
            </a:r>
            <a:r>
              <a:rPr lang="ky-KG" sz="2400" dirty="0"/>
              <a:t>»» </a:t>
            </a:r>
            <a:r>
              <a:rPr lang="ky-KG" sz="2400" dirty="0" err="1"/>
              <a:t>на</a:t>
            </a:r>
            <a:r>
              <a:rPr lang="ky-KG" sz="2400" dirty="0"/>
              <a:t> </a:t>
            </a:r>
            <a:r>
              <a:rPr lang="ky-KG" sz="2400" dirty="0" err="1"/>
              <a:t>укоренение</a:t>
            </a:r>
            <a:r>
              <a:rPr lang="ky-KG" sz="2400" dirty="0"/>
              <a:t> </a:t>
            </a:r>
            <a:r>
              <a:rPr lang="ky-KG" sz="2400" dirty="0" err="1"/>
              <a:t>черенков</a:t>
            </a:r>
            <a:r>
              <a:rPr lang="ky-KG" sz="2400" dirty="0"/>
              <a:t> туй </a:t>
            </a:r>
            <a:r>
              <a:rPr lang="ky-KG" sz="2400" dirty="0" err="1"/>
              <a:t>и</a:t>
            </a:r>
            <a:r>
              <a:rPr lang="ky-KG" sz="2400" dirty="0"/>
              <a:t> </a:t>
            </a:r>
            <a:r>
              <a:rPr lang="ky-KG" sz="2400" dirty="0" err="1"/>
              <a:t>можжевельников</a:t>
            </a:r>
            <a:r>
              <a:rPr lang="ky-KG" sz="2400" dirty="0"/>
              <a:t>, </a:t>
            </a:r>
            <a:r>
              <a:rPr lang="ky-KG" sz="2400" dirty="0" err="1"/>
              <a:t>в</a:t>
            </a:r>
            <a:r>
              <a:rPr lang="ky-KG" sz="2400" dirty="0"/>
              <a:t> %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747612"/>
              </p:ext>
            </p:extLst>
          </p:nvPr>
        </p:nvGraphicFramePr>
        <p:xfrm>
          <a:off x="683568" y="1484784"/>
          <a:ext cx="7607935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0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8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8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№№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Формы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Варианты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% укорененных черенков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Thuja occidentalis΄Alba΄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ky-KG" sz="1200">
                          <a:effectLst/>
                        </a:rPr>
                        <a:t>,00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</a:t>
                      </a:r>
                      <a:r>
                        <a:rPr lang="ky-KG" sz="1200">
                          <a:effectLst/>
                        </a:rPr>
                        <a:t>,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ky-KG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Thuja occidentalis΄Brabant΄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ky-KG" sz="1200">
                          <a:effectLst/>
                        </a:rPr>
                        <a:t>,2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ky-KG" sz="1200">
                          <a:effectLst/>
                        </a:rPr>
                        <a:t>8,60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Thuja occidentalis΄Hoveyi΄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8</a:t>
                      </a:r>
                      <a:r>
                        <a:rPr lang="ky-KG" sz="1200">
                          <a:effectLst/>
                        </a:rPr>
                        <a:t>,00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r>
                        <a:rPr lang="ky-KG" sz="1200">
                          <a:effectLst/>
                        </a:rPr>
                        <a:t>7,50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Thuja occidentalis΄Spiralis΄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ky-KG" sz="1200">
                          <a:effectLst/>
                        </a:rPr>
                        <a:t>,50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</a:t>
                      </a:r>
                      <a:r>
                        <a:rPr lang="ky-KG" sz="1200">
                          <a:effectLst/>
                        </a:rPr>
                        <a:t>,70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 err="1">
                          <a:effectLst/>
                        </a:rPr>
                        <a:t>Thuja</a:t>
                      </a:r>
                      <a:r>
                        <a:rPr lang="ky-KG" sz="1200" dirty="0">
                          <a:effectLst/>
                        </a:rPr>
                        <a:t> </a:t>
                      </a:r>
                      <a:r>
                        <a:rPr lang="ky-KG" sz="1200" dirty="0" err="1">
                          <a:effectLst/>
                        </a:rPr>
                        <a:t>occidentalis΄Ellwangeriana</a:t>
                      </a:r>
                      <a:r>
                        <a:rPr lang="ky-KG" sz="1200" dirty="0">
                          <a:effectLst/>
                        </a:rPr>
                        <a:t>΄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ky-KG" sz="1200">
                          <a:effectLst/>
                        </a:rPr>
                        <a:t>,00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ky-KG" sz="12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Chamaecyparis   picifera΄Filifera΄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10,00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r>
                        <a:rPr lang="ru-RU" sz="1200">
                          <a:effectLst/>
                        </a:rPr>
                        <a:t>,</a:t>
                      </a:r>
                      <a:r>
                        <a:rPr lang="en-US" sz="1200">
                          <a:effectLst/>
                        </a:rPr>
                        <a:t>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Juniperus sabina΄Tamariscifolia΄ 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60,50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92,00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8.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Juniperus sabina΄Aurea΄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88,00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</a:rPr>
                        <a:t>опыт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</a:rPr>
                        <a:t>95,00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04248" y="1174415"/>
            <a:ext cx="14067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85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2000" b="1" i="1" dirty="0"/>
              <a:t>Тема 2.</a:t>
            </a:r>
            <a:r>
              <a:rPr lang="ky-KG" sz="2000" i="1" dirty="0"/>
              <a:t>  </a:t>
            </a:r>
            <a:r>
              <a:rPr lang="ky-KG" sz="2000" i="1" dirty="0" err="1"/>
              <a:t>Выращивание</a:t>
            </a:r>
            <a:r>
              <a:rPr lang="ky-KG" sz="2000" i="1" dirty="0"/>
              <a:t> </a:t>
            </a:r>
            <a:r>
              <a:rPr lang="ky-KG" sz="2000" i="1" dirty="0" err="1"/>
              <a:t>и</a:t>
            </a:r>
            <a:r>
              <a:rPr lang="ky-KG" sz="2000" i="1" dirty="0"/>
              <a:t> </a:t>
            </a:r>
            <a:r>
              <a:rPr lang="ky-KG" sz="2000" i="1" dirty="0" err="1"/>
              <a:t>размножение</a:t>
            </a:r>
            <a:r>
              <a:rPr lang="ky-KG" sz="2000" i="1" dirty="0"/>
              <a:t> </a:t>
            </a:r>
            <a:r>
              <a:rPr lang="ky-KG" sz="2000" i="1" dirty="0" err="1"/>
              <a:t>декоративных</a:t>
            </a:r>
            <a:r>
              <a:rPr lang="ky-KG" sz="2000" i="1" dirty="0"/>
              <a:t> </a:t>
            </a:r>
            <a:r>
              <a:rPr lang="ky-KG" sz="2000" i="1" dirty="0" err="1"/>
              <a:t>древесных</a:t>
            </a:r>
            <a:r>
              <a:rPr lang="ky-KG" sz="2000" i="1" dirty="0"/>
              <a:t> </a:t>
            </a:r>
            <a:r>
              <a:rPr lang="ky-KG" sz="2000" i="1" dirty="0" err="1"/>
              <a:t>и</a:t>
            </a:r>
            <a:r>
              <a:rPr lang="ky-KG" sz="2000" i="1" dirty="0"/>
              <a:t> </a:t>
            </a:r>
            <a:r>
              <a:rPr lang="ky-KG" sz="2000" i="1" dirty="0" err="1"/>
              <a:t>кустарниковых</a:t>
            </a:r>
            <a:r>
              <a:rPr lang="ky-KG" sz="2000" i="1" dirty="0"/>
              <a:t> </a:t>
            </a:r>
            <a:r>
              <a:rPr lang="ky-KG" sz="2000" i="1" dirty="0" err="1"/>
              <a:t>растений</a:t>
            </a:r>
            <a:r>
              <a:rPr lang="ky-KG" sz="2000" i="1" dirty="0"/>
              <a:t> </a:t>
            </a:r>
            <a:r>
              <a:rPr lang="ky-KG" sz="2000" i="1" dirty="0" err="1"/>
              <a:t>в</a:t>
            </a:r>
            <a:r>
              <a:rPr lang="ky-KG" sz="2000" i="1" dirty="0"/>
              <a:t> </a:t>
            </a:r>
            <a:r>
              <a:rPr lang="ky-KG" sz="2000" i="1" dirty="0" err="1"/>
              <a:t>условиях</a:t>
            </a:r>
            <a:r>
              <a:rPr lang="ky-KG" sz="2000" i="1" dirty="0"/>
              <a:t> </a:t>
            </a:r>
            <a:r>
              <a:rPr lang="ky-KG" sz="2000" i="1" dirty="0" err="1"/>
              <a:t>питомника</a:t>
            </a:r>
            <a:r>
              <a:rPr lang="ky-KG" sz="2000" i="1" dirty="0"/>
              <a:t> (</a:t>
            </a:r>
            <a:r>
              <a:rPr lang="ky-KG" sz="2000" i="1" dirty="0" err="1"/>
              <a:t>Исполнители</a:t>
            </a:r>
            <a:r>
              <a:rPr lang="ky-KG" sz="2000" i="1" dirty="0"/>
              <a:t>: </a:t>
            </a:r>
            <a:r>
              <a:rPr lang="ky-KG" sz="2000" i="1" dirty="0" err="1"/>
              <a:t>н.с.</a:t>
            </a:r>
            <a:r>
              <a:rPr lang="ky-KG" sz="2000" i="1" dirty="0"/>
              <a:t> Абдрашитова Ж.К.,  </a:t>
            </a:r>
            <a:r>
              <a:rPr lang="ky-KG" sz="2000" i="1" dirty="0" err="1"/>
              <a:t>ст.лаб.</a:t>
            </a:r>
            <a:r>
              <a:rPr lang="ky-KG" sz="2000" i="1" dirty="0"/>
              <a:t> </a:t>
            </a:r>
            <a:r>
              <a:rPr lang="ky-KG" sz="2000" i="1" dirty="0" err="1"/>
              <a:t>Айткулуев</a:t>
            </a:r>
            <a:r>
              <a:rPr lang="ky-KG" sz="2000" i="1" dirty="0"/>
              <a:t> Т.).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Aronia </a:t>
            </a:r>
            <a:r>
              <a:rPr lang="en-US" dirty="0" err="1" smtClean="0"/>
              <a:t>melanocarpa</a:t>
            </a:r>
            <a:r>
              <a:rPr lang="en-US" dirty="0" smtClean="0"/>
              <a:t>- </a:t>
            </a:r>
            <a:r>
              <a:rPr lang="ru-RU" dirty="0" smtClean="0"/>
              <a:t>Рябина (</a:t>
            </a:r>
            <a:r>
              <a:rPr lang="ru-RU" dirty="0" err="1" smtClean="0"/>
              <a:t>Арония</a:t>
            </a:r>
            <a:r>
              <a:rPr lang="ru-RU" dirty="0" smtClean="0"/>
              <a:t>) </a:t>
            </a:r>
            <a:r>
              <a:rPr lang="ky-KG" dirty="0" err="1" smtClean="0"/>
              <a:t>черноплодная</a:t>
            </a:r>
            <a:endParaRPr lang="ky-KG" dirty="0" smtClean="0"/>
          </a:p>
          <a:p>
            <a:r>
              <a:rPr lang="en-US" dirty="0" err="1"/>
              <a:t>Prunus</a:t>
            </a:r>
            <a:r>
              <a:rPr lang="en-US" dirty="0"/>
              <a:t> </a:t>
            </a:r>
            <a:r>
              <a:rPr lang="en-US" dirty="0" err="1" smtClean="0"/>
              <a:t>dulcis</a:t>
            </a:r>
            <a:r>
              <a:rPr lang="ru-RU" dirty="0" smtClean="0"/>
              <a:t> – Миндаль обыкновенный</a:t>
            </a:r>
          </a:p>
          <a:p>
            <a:r>
              <a:rPr lang="en-US" dirty="0" err="1"/>
              <a:t>Psidium</a:t>
            </a:r>
            <a:r>
              <a:rPr lang="en-US" dirty="0"/>
              <a:t> </a:t>
            </a:r>
            <a:r>
              <a:rPr lang="en-US" dirty="0" err="1" smtClean="0"/>
              <a:t>guajava</a:t>
            </a:r>
            <a:r>
              <a:rPr lang="ru-RU" dirty="0" smtClean="0"/>
              <a:t> - Гуаява</a:t>
            </a:r>
          </a:p>
          <a:p>
            <a:r>
              <a:rPr lang="en-US" dirty="0" err="1" smtClean="0"/>
              <a:t>Castanea</a:t>
            </a:r>
            <a:r>
              <a:rPr lang="en-US" dirty="0" smtClean="0"/>
              <a:t> sativa -</a:t>
            </a:r>
            <a:r>
              <a:rPr lang="ru-RU" dirty="0" smtClean="0"/>
              <a:t> Каштан посевной</a:t>
            </a:r>
          </a:p>
          <a:p>
            <a:r>
              <a:rPr lang="en-US" dirty="0" smtClean="0"/>
              <a:t>Catalpa - </a:t>
            </a:r>
            <a:r>
              <a:rPr lang="ru-RU" dirty="0" smtClean="0"/>
              <a:t>Катальпы</a:t>
            </a:r>
            <a:endParaRPr lang="ru-RU" dirty="0"/>
          </a:p>
          <a:p>
            <a:r>
              <a:rPr lang="en-US" dirty="0" err="1" smtClean="0"/>
              <a:t>Prinus</a:t>
            </a:r>
            <a:r>
              <a:rPr lang="en-US" dirty="0" smtClean="0"/>
              <a:t> </a:t>
            </a:r>
            <a:r>
              <a:rPr lang="en-US" dirty="0" err="1" smtClean="0"/>
              <a:t>padus</a:t>
            </a:r>
            <a:r>
              <a:rPr lang="en-US" dirty="0" smtClean="0"/>
              <a:t> - </a:t>
            </a:r>
            <a:r>
              <a:rPr lang="ru-RU" dirty="0" smtClean="0"/>
              <a:t>черемуха </a:t>
            </a:r>
            <a:r>
              <a:rPr lang="ru-RU" dirty="0"/>
              <a:t>Грея </a:t>
            </a:r>
            <a:endParaRPr lang="ru-RU" dirty="0" smtClean="0"/>
          </a:p>
          <a:p>
            <a:r>
              <a:rPr lang="en-US" dirty="0" err="1" smtClean="0"/>
              <a:t>Chaenomelesjaponica</a:t>
            </a:r>
            <a:r>
              <a:rPr lang="en-US" dirty="0" smtClean="0"/>
              <a:t> - A</a:t>
            </a:r>
            <a:r>
              <a:rPr lang="ru-RU" dirty="0" err="1" smtClean="0"/>
              <a:t>йва</a:t>
            </a:r>
            <a:r>
              <a:rPr lang="ru-RU" dirty="0" smtClean="0"/>
              <a:t> </a:t>
            </a:r>
            <a:r>
              <a:rPr lang="ru-RU" dirty="0"/>
              <a:t>японская </a:t>
            </a:r>
            <a:endParaRPr lang="ru-RU" dirty="0" smtClean="0"/>
          </a:p>
          <a:p>
            <a:r>
              <a:rPr lang="en-US" dirty="0" err="1" smtClean="0"/>
              <a:t>Weigela</a:t>
            </a:r>
            <a:r>
              <a:rPr lang="en-US" dirty="0" smtClean="0"/>
              <a:t> </a:t>
            </a:r>
            <a:r>
              <a:rPr lang="en-US" dirty="0" err="1" smtClean="0"/>
              <a:t>florida</a:t>
            </a:r>
            <a:r>
              <a:rPr lang="en-US" dirty="0" smtClean="0"/>
              <a:t>– </a:t>
            </a:r>
            <a:r>
              <a:rPr lang="ru-RU" dirty="0" err="1" smtClean="0"/>
              <a:t>Вейгела</a:t>
            </a:r>
            <a:r>
              <a:rPr lang="ru-RU" dirty="0" smtClean="0"/>
              <a:t> цветущая </a:t>
            </a:r>
            <a:r>
              <a:rPr lang="en-US" dirty="0" smtClean="0"/>
              <a:t>(</a:t>
            </a:r>
            <a:r>
              <a:rPr lang="ru-RU" dirty="0" smtClean="0"/>
              <a:t>жимолость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err="1" smtClean="0"/>
              <a:t>Crataegussubmollis</a:t>
            </a:r>
            <a:r>
              <a:rPr lang="en-US" dirty="0" smtClean="0"/>
              <a:t> -  </a:t>
            </a:r>
            <a:r>
              <a:rPr lang="ru-RU" dirty="0" smtClean="0"/>
              <a:t>боярышник </a:t>
            </a:r>
            <a:r>
              <a:rPr lang="ru-RU" dirty="0"/>
              <a:t>мягковатый </a:t>
            </a:r>
            <a:endParaRPr lang="ru-RU" dirty="0" smtClean="0"/>
          </a:p>
          <a:p>
            <a:r>
              <a:rPr lang="en-US" dirty="0" smtClean="0"/>
              <a:t>Hydrangea - </a:t>
            </a:r>
            <a:r>
              <a:rPr lang="ru-RU" dirty="0" smtClean="0"/>
              <a:t>Гортензия</a:t>
            </a:r>
          </a:p>
          <a:p>
            <a:r>
              <a:rPr lang="en-US" dirty="0" err="1" smtClean="0"/>
              <a:t>Hedera</a:t>
            </a:r>
            <a:r>
              <a:rPr lang="en-US" dirty="0" smtClean="0"/>
              <a:t> </a:t>
            </a:r>
            <a:r>
              <a:rPr lang="en-US" dirty="0" err="1" smtClean="0"/>
              <a:t>colchica</a:t>
            </a:r>
            <a:r>
              <a:rPr lang="en-US" dirty="0" smtClean="0"/>
              <a:t> -</a:t>
            </a:r>
            <a:r>
              <a:rPr lang="ru-RU" dirty="0" smtClean="0"/>
              <a:t> Плющ </a:t>
            </a:r>
            <a:r>
              <a:rPr lang="ru-RU" dirty="0" err="1" smtClean="0"/>
              <a:t>колхидский</a:t>
            </a:r>
            <a:endParaRPr lang="ru-RU" dirty="0" smtClean="0"/>
          </a:p>
          <a:p>
            <a:r>
              <a:rPr lang="en-US" dirty="0" err="1" smtClean="0"/>
              <a:t>Spiraea</a:t>
            </a:r>
            <a:r>
              <a:rPr lang="en-US" dirty="0" smtClean="0"/>
              <a:t> </a:t>
            </a:r>
            <a:r>
              <a:rPr lang="en-US" dirty="0" err="1" smtClean="0"/>
              <a:t>Vanhouttea</a:t>
            </a:r>
            <a:r>
              <a:rPr lang="en-US" dirty="0" smtClean="0"/>
              <a:t>–</a:t>
            </a:r>
            <a:r>
              <a:rPr lang="ru-RU" dirty="0" smtClean="0"/>
              <a:t> Спирея </a:t>
            </a:r>
            <a:r>
              <a:rPr lang="ru-RU" dirty="0" err="1" smtClean="0"/>
              <a:t>Вангутта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83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 2021г\IMG_20210504_115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 2021г\IMG_20210504_173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67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 2021г\IMG-20210504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28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20-24 апреля 2021г проводилась черенкование туи западной, </a:t>
            </a:r>
            <a:r>
              <a:rPr lang="ru-RU" sz="2400" dirty="0" err="1"/>
              <a:t>Брабанд</a:t>
            </a:r>
            <a:r>
              <a:rPr lang="ru-RU" sz="2400" dirty="0"/>
              <a:t>, Смарагд, </a:t>
            </a:r>
            <a:r>
              <a:rPr lang="ru-RU" sz="2400" dirty="0" err="1"/>
              <a:t>колоновидной</a:t>
            </a:r>
            <a:r>
              <a:rPr lang="ru-RU" sz="2400" dirty="0"/>
              <a:t> и можжевельника казацкого по 100 шт. контроль и с применением стимулятора «</a:t>
            </a:r>
            <a:r>
              <a:rPr lang="ru-RU" sz="2400" dirty="0" err="1"/>
              <a:t>Корневин</a:t>
            </a:r>
            <a:r>
              <a:rPr lang="ru-RU" sz="2400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6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Подпроект: «Изучение биологических особенностей, методов размножения и выращивания перспективных декоративных и лекарственных растений»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2800" b="1" i="1" dirty="0"/>
              <a:t>Тема 3.</a:t>
            </a:r>
            <a:r>
              <a:rPr lang="ky-KG" sz="2800" i="1" dirty="0"/>
              <a:t> </a:t>
            </a:r>
            <a:r>
              <a:rPr lang="ky-KG" sz="2800" i="1" dirty="0" err="1"/>
              <a:t>Интродукция</a:t>
            </a:r>
            <a:r>
              <a:rPr lang="ky-KG" sz="2800" i="1" dirty="0"/>
              <a:t>  </a:t>
            </a:r>
            <a:r>
              <a:rPr lang="ky-KG" sz="2800" i="1" dirty="0" err="1"/>
              <a:t>почвопокровных</a:t>
            </a:r>
            <a:r>
              <a:rPr lang="ky-KG" sz="2800" i="1" dirty="0"/>
              <a:t>  </a:t>
            </a:r>
            <a:r>
              <a:rPr lang="ky-KG" sz="2800" i="1" dirty="0" err="1"/>
              <a:t>растений.</a:t>
            </a:r>
            <a:r>
              <a:rPr lang="ky-KG" sz="2800" i="1" dirty="0"/>
              <a:t>  (</a:t>
            </a:r>
            <a:r>
              <a:rPr lang="ky-KG" sz="2800" i="1" dirty="0" err="1"/>
              <a:t>Исп</a:t>
            </a:r>
            <a:r>
              <a:rPr lang="ky-KG" sz="2800" i="1" dirty="0"/>
              <a:t>.: </a:t>
            </a:r>
            <a:r>
              <a:rPr lang="ky-KG" sz="2800" i="1" dirty="0" err="1"/>
              <a:t>н.с.</a:t>
            </a:r>
            <a:r>
              <a:rPr lang="ky-KG" sz="2800" i="1" dirty="0"/>
              <a:t> Бейшенбаева Р.А).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y-KG" dirty="0" err="1"/>
              <a:t>В</a:t>
            </a:r>
            <a:r>
              <a:rPr lang="ky-KG" dirty="0"/>
              <a:t> </a:t>
            </a:r>
            <a:r>
              <a:rPr lang="ky-KG" dirty="0" err="1"/>
              <a:t>целях</a:t>
            </a:r>
            <a:r>
              <a:rPr lang="ky-KG" dirty="0"/>
              <a:t> </a:t>
            </a:r>
            <a:r>
              <a:rPr lang="ky-KG" dirty="0" err="1"/>
              <a:t>сохранения</a:t>
            </a:r>
            <a:r>
              <a:rPr lang="ky-KG" dirty="0"/>
              <a:t> </a:t>
            </a:r>
            <a:r>
              <a:rPr lang="ky-KG" dirty="0" err="1"/>
              <a:t>коллекции</a:t>
            </a:r>
            <a:r>
              <a:rPr lang="ky-KG" dirty="0"/>
              <a:t> из 70 </a:t>
            </a:r>
            <a:r>
              <a:rPr lang="ky-KG" dirty="0" err="1"/>
              <a:t>видов</a:t>
            </a:r>
            <a:r>
              <a:rPr lang="ky-KG" dirty="0"/>
              <a:t> </a:t>
            </a:r>
            <a:r>
              <a:rPr lang="ky-KG" dirty="0" err="1"/>
              <a:t>почвопокровных</a:t>
            </a:r>
            <a:r>
              <a:rPr lang="ky-KG" dirty="0"/>
              <a:t> </a:t>
            </a:r>
            <a:r>
              <a:rPr lang="ky-KG" dirty="0" err="1"/>
              <a:t>растений</a:t>
            </a:r>
            <a:r>
              <a:rPr lang="ky-KG" dirty="0"/>
              <a:t> </a:t>
            </a:r>
            <a:r>
              <a:rPr lang="ru-RU" dirty="0"/>
              <a:t>продолжается  посадка почвопокровных растений на </a:t>
            </a:r>
            <a:r>
              <a:rPr lang="ky-KG" dirty="0" err="1"/>
              <a:t>подготовленный</a:t>
            </a:r>
            <a:r>
              <a:rPr lang="ky-KG" dirty="0"/>
              <a:t>  </a:t>
            </a:r>
            <a:r>
              <a:rPr lang="ky-KG" dirty="0" err="1"/>
              <a:t>новый</a:t>
            </a:r>
            <a:r>
              <a:rPr lang="ky-KG" dirty="0"/>
              <a:t> участок.	 </a:t>
            </a:r>
            <a:r>
              <a:rPr lang="ky-KG" dirty="0" err="1"/>
              <a:t>Проводятся</a:t>
            </a:r>
            <a:r>
              <a:rPr lang="ky-KG" dirty="0"/>
              <a:t>   </a:t>
            </a:r>
            <a:r>
              <a:rPr lang="ky-KG" dirty="0" err="1"/>
              <a:t>фенологические</a:t>
            </a:r>
            <a:r>
              <a:rPr lang="ky-KG" dirty="0"/>
              <a:t> </a:t>
            </a:r>
            <a:r>
              <a:rPr lang="ky-KG" dirty="0" err="1"/>
              <a:t>наблюдения</a:t>
            </a:r>
            <a:r>
              <a:rPr lang="ky-KG" dirty="0"/>
              <a:t> </a:t>
            </a:r>
            <a:r>
              <a:rPr lang="ky-KG" dirty="0" err="1"/>
              <a:t>за</a:t>
            </a:r>
            <a:r>
              <a:rPr lang="ky-KG" dirty="0"/>
              <a:t> 30 </a:t>
            </a:r>
            <a:r>
              <a:rPr lang="ky-KG" dirty="0" err="1"/>
              <a:t>видами</a:t>
            </a:r>
            <a:r>
              <a:rPr lang="ky-KG" dirty="0"/>
              <a:t> </a:t>
            </a:r>
            <a:r>
              <a:rPr lang="ky-KG" dirty="0" err="1"/>
              <a:t>растениями.</a:t>
            </a:r>
            <a:r>
              <a:rPr lang="ky-KG" dirty="0"/>
              <a:t>  </a:t>
            </a:r>
            <a:r>
              <a:rPr lang="ky-KG" dirty="0" err="1"/>
              <a:t>Посажены</a:t>
            </a:r>
            <a:r>
              <a:rPr lang="ky-KG" dirty="0"/>
              <a:t> </a:t>
            </a:r>
            <a:r>
              <a:rPr lang="ky-KG" dirty="0" err="1"/>
              <a:t>в</a:t>
            </a:r>
            <a:r>
              <a:rPr lang="ky-KG" dirty="0"/>
              <a:t> </a:t>
            </a:r>
            <a:r>
              <a:rPr lang="ky-KG" dirty="0" err="1"/>
              <a:t>коллекцию</a:t>
            </a:r>
            <a:r>
              <a:rPr lang="ky-KG" dirty="0"/>
              <a:t> </a:t>
            </a:r>
            <a:r>
              <a:rPr lang="ky-KG" dirty="0" err="1"/>
              <a:t>на</a:t>
            </a:r>
            <a:r>
              <a:rPr lang="ky-KG" dirty="0"/>
              <a:t> </a:t>
            </a:r>
            <a:r>
              <a:rPr lang="ky-KG" dirty="0" err="1"/>
              <a:t>постоянное</a:t>
            </a:r>
            <a:r>
              <a:rPr lang="ky-KG" dirty="0"/>
              <a:t> </a:t>
            </a:r>
            <a:r>
              <a:rPr lang="ky-KG" dirty="0" err="1"/>
              <a:t>место</a:t>
            </a:r>
            <a:r>
              <a:rPr lang="ky-KG" dirty="0"/>
              <a:t> 3 </a:t>
            </a:r>
            <a:r>
              <a:rPr lang="ky-KG" dirty="0" err="1"/>
              <a:t>формы</a:t>
            </a:r>
            <a:r>
              <a:rPr lang="ky-KG" dirty="0"/>
              <a:t>: </a:t>
            </a:r>
            <a:r>
              <a:rPr lang="ky-KG" dirty="0" err="1"/>
              <a:t>Lamium</a:t>
            </a:r>
            <a:r>
              <a:rPr lang="ky-KG" dirty="0"/>
              <a:t> </a:t>
            </a:r>
            <a:r>
              <a:rPr lang="ky-KG" dirty="0" err="1"/>
              <a:t>maculatum</a:t>
            </a:r>
            <a:r>
              <a:rPr lang="ky-KG" dirty="0"/>
              <a:t>- </a:t>
            </a:r>
            <a:r>
              <a:rPr lang="ky-KG" dirty="0" err="1"/>
              <a:t>Яснотка</a:t>
            </a:r>
            <a:r>
              <a:rPr lang="ky-KG" dirty="0"/>
              <a:t> </a:t>
            </a:r>
            <a:r>
              <a:rPr lang="ky-KG" dirty="0" err="1"/>
              <a:t>крапчатая</a:t>
            </a:r>
            <a:r>
              <a:rPr lang="ky-KG" dirty="0"/>
              <a:t>:  «</a:t>
            </a:r>
            <a:r>
              <a:rPr lang="ky-KG" dirty="0" err="1"/>
              <a:t>Аureum</a:t>
            </a:r>
            <a:r>
              <a:rPr lang="ky-KG" dirty="0"/>
              <a:t>» </a:t>
            </a:r>
            <a:r>
              <a:rPr lang="ky-KG" dirty="0" err="1"/>
              <a:t>с</a:t>
            </a:r>
            <a:r>
              <a:rPr lang="ky-KG" dirty="0"/>
              <a:t> </a:t>
            </a:r>
            <a:r>
              <a:rPr lang="ky-KG" dirty="0" err="1"/>
              <a:t>желтыми</a:t>
            </a:r>
            <a:r>
              <a:rPr lang="ky-KG" dirty="0"/>
              <a:t> </a:t>
            </a:r>
            <a:r>
              <a:rPr lang="ky-KG" dirty="0" err="1"/>
              <a:t>листьями</a:t>
            </a:r>
            <a:r>
              <a:rPr lang="ky-KG" dirty="0"/>
              <a:t>, «</a:t>
            </a:r>
            <a:r>
              <a:rPr lang="ky-KG" dirty="0" err="1"/>
              <a:t>Beacon</a:t>
            </a:r>
            <a:r>
              <a:rPr lang="ky-KG" dirty="0"/>
              <a:t> </a:t>
            </a:r>
            <a:r>
              <a:rPr lang="ky-KG" dirty="0" err="1"/>
              <a:t>Silver</a:t>
            </a:r>
            <a:r>
              <a:rPr lang="ky-KG" dirty="0"/>
              <a:t>»- </a:t>
            </a:r>
            <a:r>
              <a:rPr lang="ky-KG" dirty="0" err="1"/>
              <a:t>с</a:t>
            </a:r>
            <a:r>
              <a:rPr lang="ky-KG" dirty="0"/>
              <a:t> </a:t>
            </a:r>
            <a:r>
              <a:rPr lang="ky-KG" dirty="0" err="1"/>
              <a:t>зелеными</a:t>
            </a:r>
            <a:r>
              <a:rPr lang="ky-KG" dirty="0"/>
              <a:t> </a:t>
            </a:r>
            <a:r>
              <a:rPr lang="ky-KG" dirty="0" err="1"/>
              <a:t>листьями</a:t>
            </a:r>
            <a:r>
              <a:rPr lang="ky-KG" dirty="0"/>
              <a:t> </a:t>
            </a:r>
            <a:r>
              <a:rPr lang="ky-KG" dirty="0" err="1"/>
              <a:t>с</a:t>
            </a:r>
            <a:r>
              <a:rPr lang="ky-KG" dirty="0"/>
              <a:t> </a:t>
            </a:r>
            <a:r>
              <a:rPr lang="ky-KG" dirty="0" err="1"/>
              <a:t>белой</a:t>
            </a:r>
            <a:r>
              <a:rPr lang="ky-KG" dirty="0"/>
              <a:t> </a:t>
            </a:r>
            <a:r>
              <a:rPr lang="ky-KG" dirty="0" err="1"/>
              <a:t>полоской</a:t>
            </a:r>
            <a:r>
              <a:rPr lang="ky-KG" dirty="0"/>
              <a:t>  </a:t>
            </a:r>
            <a:r>
              <a:rPr lang="ky-KG" dirty="0" err="1"/>
              <a:t>и</a:t>
            </a:r>
            <a:r>
              <a:rPr lang="ky-KG" dirty="0"/>
              <a:t>  « </a:t>
            </a:r>
            <a:r>
              <a:rPr lang="ky-KG" dirty="0" err="1"/>
              <a:t>Roseum</a:t>
            </a:r>
            <a:r>
              <a:rPr lang="ky-KG" dirty="0"/>
              <a:t>» - </a:t>
            </a:r>
            <a:r>
              <a:rPr lang="ky-KG" dirty="0" err="1"/>
              <a:t>с</a:t>
            </a:r>
            <a:r>
              <a:rPr lang="ky-KG" dirty="0"/>
              <a:t> </a:t>
            </a:r>
            <a:r>
              <a:rPr lang="ky-KG" dirty="0" err="1"/>
              <a:t>серыми</a:t>
            </a:r>
            <a:r>
              <a:rPr lang="ky-KG" dirty="0"/>
              <a:t> </a:t>
            </a:r>
            <a:r>
              <a:rPr lang="ky-KG" dirty="0" err="1"/>
              <a:t>листьями.</a:t>
            </a:r>
            <a:r>
              <a:rPr lang="ky-KG" dirty="0"/>
              <a:t> </a:t>
            </a:r>
            <a:r>
              <a:rPr lang="ky-KG" dirty="0" err="1"/>
              <a:t>Dianthus</a:t>
            </a:r>
            <a:r>
              <a:rPr lang="ky-KG" dirty="0"/>
              <a:t> </a:t>
            </a:r>
            <a:r>
              <a:rPr lang="ky-KG" dirty="0" err="1"/>
              <a:t>carthusianorum</a:t>
            </a:r>
            <a:r>
              <a:rPr lang="ky-KG" dirty="0"/>
              <a:t>, </a:t>
            </a:r>
            <a:r>
              <a:rPr lang="ky-KG" dirty="0" err="1"/>
              <a:t>Dianthus</a:t>
            </a:r>
            <a:r>
              <a:rPr lang="ky-KG" dirty="0"/>
              <a:t> </a:t>
            </a:r>
            <a:r>
              <a:rPr lang="ky-KG" dirty="0" err="1"/>
              <a:t>monspessulnus</a:t>
            </a:r>
            <a:r>
              <a:rPr lang="ky-KG" dirty="0"/>
              <a:t> L, </a:t>
            </a:r>
            <a:r>
              <a:rPr lang="ky-KG" dirty="0" err="1"/>
              <a:t>Dianthus</a:t>
            </a:r>
            <a:r>
              <a:rPr lang="ky-KG" dirty="0"/>
              <a:t> </a:t>
            </a:r>
            <a:r>
              <a:rPr lang="ky-KG" dirty="0" err="1"/>
              <a:t>deltoids</a:t>
            </a:r>
            <a:r>
              <a:rPr lang="ky-KG" dirty="0"/>
              <a:t> L.   </a:t>
            </a:r>
            <a:endParaRPr lang="ru-RU" dirty="0"/>
          </a:p>
          <a:p>
            <a:r>
              <a:rPr lang="ky-KG" dirty="0" err="1"/>
              <a:t>Для</a:t>
            </a:r>
            <a:r>
              <a:rPr lang="ky-KG" dirty="0"/>
              <a:t> </a:t>
            </a:r>
            <a:r>
              <a:rPr lang="ky-KG" dirty="0" err="1"/>
              <a:t>пополнения</a:t>
            </a:r>
            <a:r>
              <a:rPr lang="ky-KG" dirty="0"/>
              <a:t> </a:t>
            </a:r>
            <a:r>
              <a:rPr lang="ky-KG" dirty="0" err="1"/>
              <a:t>коллекции</a:t>
            </a:r>
            <a:r>
              <a:rPr lang="ky-KG" dirty="0"/>
              <a:t> </a:t>
            </a:r>
            <a:r>
              <a:rPr lang="ky-KG" dirty="0" err="1"/>
              <a:t>получены</a:t>
            </a:r>
            <a:r>
              <a:rPr lang="ky-KG" dirty="0"/>
              <a:t> 7 </a:t>
            </a:r>
            <a:r>
              <a:rPr lang="ky-KG" dirty="0" err="1"/>
              <a:t>видов</a:t>
            </a:r>
            <a:r>
              <a:rPr lang="ky-KG" dirty="0"/>
              <a:t> </a:t>
            </a:r>
            <a:r>
              <a:rPr lang="ky-KG" dirty="0" err="1"/>
              <a:t>растений</a:t>
            </a:r>
            <a:r>
              <a:rPr lang="ky-KG" dirty="0"/>
              <a:t>, </a:t>
            </a:r>
            <a:r>
              <a:rPr lang="ky-KG" dirty="0" err="1"/>
              <a:t>посеяны</a:t>
            </a:r>
            <a:r>
              <a:rPr lang="ky-KG" dirty="0"/>
              <a:t> </a:t>
            </a:r>
            <a:r>
              <a:rPr lang="ky-KG" dirty="0" err="1"/>
              <a:t>в</a:t>
            </a:r>
            <a:r>
              <a:rPr lang="ky-KG" dirty="0"/>
              <a:t> </a:t>
            </a:r>
            <a:r>
              <a:rPr lang="ky-KG" dirty="0" err="1"/>
              <a:t>ящики.</a:t>
            </a:r>
            <a:r>
              <a:rPr lang="ky-KG" dirty="0"/>
              <a:t> </a:t>
            </a:r>
            <a:r>
              <a:rPr lang="ky-KG" dirty="0" err="1"/>
              <a:t>Всходы</a:t>
            </a:r>
            <a:r>
              <a:rPr lang="ky-KG" dirty="0"/>
              <a:t> </a:t>
            </a:r>
            <a:r>
              <a:rPr lang="ky-KG" dirty="0" err="1"/>
              <a:t>дали</a:t>
            </a:r>
            <a:r>
              <a:rPr lang="ky-KG" dirty="0"/>
              <a:t> </a:t>
            </a:r>
            <a:r>
              <a:rPr lang="ky-KG" dirty="0" err="1"/>
              <a:t>два</a:t>
            </a:r>
            <a:r>
              <a:rPr lang="ky-KG" dirty="0"/>
              <a:t> </a:t>
            </a:r>
            <a:r>
              <a:rPr lang="ky-KG" dirty="0" err="1"/>
              <a:t>вида</a:t>
            </a:r>
            <a:r>
              <a:rPr lang="ky-KG" dirty="0"/>
              <a:t> </a:t>
            </a:r>
            <a:r>
              <a:rPr lang="ky-KG" dirty="0" err="1"/>
              <a:t>растений</a:t>
            </a:r>
            <a:r>
              <a:rPr lang="ky-KG" dirty="0"/>
              <a:t>: </a:t>
            </a:r>
            <a:r>
              <a:rPr lang="ky-KG" dirty="0" err="1"/>
              <a:t>Dianthus</a:t>
            </a:r>
            <a:r>
              <a:rPr lang="ky-KG" dirty="0"/>
              <a:t> </a:t>
            </a:r>
            <a:r>
              <a:rPr lang="ky-KG" dirty="0" err="1"/>
              <a:t>superbus</a:t>
            </a:r>
            <a:r>
              <a:rPr lang="ky-KG" dirty="0"/>
              <a:t> </a:t>
            </a:r>
            <a:r>
              <a:rPr lang="ky-KG" dirty="0" err="1"/>
              <a:t>и</a:t>
            </a:r>
            <a:r>
              <a:rPr lang="ky-KG" dirty="0"/>
              <a:t> </a:t>
            </a:r>
            <a:r>
              <a:rPr lang="ky-KG" dirty="0" err="1"/>
              <a:t>Helianthemum</a:t>
            </a:r>
            <a:r>
              <a:rPr lang="ky-KG" dirty="0"/>
              <a:t> </a:t>
            </a:r>
            <a:r>
              <a:rPr lang="ky-KG" dirty="0" err="1"/>
              <a:t>nummularium</a:t>
            </a:r>
            <a:r>
              <a:rPr lang="ky-KG" dirty="0"/>
              <a:t> (L.) </a:t>
            </a:r>
            <a:r>
              <a:rPr lang="ky-KG" dirty="0" err="1"/>
              <a:t>Mill.</a:t>
            </a:r>
            <a:r>
              <a:rPr lang="ky-KG" dirty="0"/>
              <a:t>  </a:t>
            </a:r>
            <a:r>
              <a:rPr lang="ky-KG" dirty="0" err="1"/>
              <a:t>Получена</a:t>
            </a:r>
            <a:r>
              <a:rPr lang="ky-KG" dirty="0"/>
              <a:t> </a:t>
            </a:r>
            <a:r>
              <a:rPr lang="ky-KG" dirty="0" err="1"/>
              <a:t>Lamium</a:t>
            </a:r>
            <a:r>
              <a:rPr lang="ky-KG" dirty="0"/>
              <a:t> </a:t>
            </a:r>
            <a:r>
              <a:rPr lang="ky-KG" dirty="0" err="1"/>
              <a:t>maculatum</a:t>
            </a:r>
            <a:r>
              <a:rPr lang="ky-KG" dirty="0"/>
              <a:t>- </a:t>
            </a:r>
            <a:r>
              <a:rPr lang="ky-KG" dirty="0" err="1"/>
              <a:t>Яснотка</a:t>
            </a:r>
            <a:r>
              <a:rPr lang="ky-KG" dirty="0"/>
              <a:t> </a:t>
            </a:r>
            <a:r>
              <a:rPr lang="ky-KG" dirty="0" err="1"/>
              <a:t>крапчатая</a:t>
            </a:r>
            <a:r>
              <a:rPr lang="ky-KG" dirty="0"/>
              <a:t>: «</a:t>
            </a:r>
            <a:r>
              <a:rPr lang="ky-KG" dirty="0" err="1"/>
              <a:t>Beacon</a:t>
            </a:r>
            <a:r>
              <a:rPr lang="ky-KG" dirty="0"/>
              <a:t> </a:t>
            </a:r>
            <a:r>
              <a:rPr lang="ky-KG" dirty="0" err="1"/>
              <a:t>Silver</a:t>
            </a:r>
            <a:r>
              <a:rPr lang="ky-KG" dirty="0"/>
              <a:t>» </a:t>
            </a:r>
            <a:r>
              <a:rPr lang="ky-KG" dirty="0" err="1"/>
              <a:t>с</a:t>
            </a:r>
            <a:r>
              <a:rPr lang="ky-KG" dirty="0"/>
              <a:t> </a:t>
            </a:r>
            <a:r>
              <a:rPr lang="ky-KG" dirty="0" err="1"/>
              <a:t>белыми</a:t>
            </a:r>
            <a:r>
              <a:rPr lang="ky-KG" dirty="0"/>
              <a:t> </a:t>
            </a:r>
            <a:r>
              <a:rPr lang="ky-KG" dirty="0" err="1"/>
              <a:t>цветами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5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Фото 2021г\IMG-20210510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0079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 2021г\IMG-20210510-WA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66"/>
            <a:ext cx="9144000" cy="53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 2021г\IMG-20210510-WA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800" cy="52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риемная\Downloads\IMG-20211123-WA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448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Тема 4.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Интродукция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биологических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особенностей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садовых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роз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Чуйской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долине.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Исп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ky-KG" sz="2400" dirty="0" err="1">
                <a:latin typeface="Times New Roman" pitchFamily="18" charset="0"/>
                <a:cs typeface="Times New Roman" pitchFamily="18" charset="0"/>
              </a:rPr>
              <a:t>н.с.</a:t>
            </a: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 Бейшенбаева Р.А.).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dirty="0" err="1"/>
              <a:t>Сохранена</a:t>
            </a:r>
            <a:r>
              <a:rPr lang="ky-KG" dirty="0"/>
              <a:t> коллекция </a:t>
            </a:r>
            <a:r>
              <a:rPr lang="ky-KG" dirty="0" err="1"/>
              <a:t>садовых</a:t>
            </a:r>
            <a:r>
              <a:rPr lang="ky-KG" dirty="0"/>
              <a:t> </a:t>
            </a:r>
            <a:r>
              <a:rPr lang="ky-KG" dirty="0" err="1"/>
              <a:t>роз</a:t>
            </a:r>
            <a:r>
              <a:rPr lang="ky-KG" dirty="0"/>
              <a:t>, </a:t>
            </a:r>
            <a:r>
              <a:rPr lang="ky-KG" dirty="0" err="1"/>
              <a:t>включающая</a:t>
            </a:r>
            <a:r>
              <a:rPr lang="ky-KG" dirty="0"/>
              <a:t> 16</a:t>
            </a:r>
            <a:r>
              <a:rPr lang="ru-RU" dirty="0"/>
              <a:t>5</a:t>
            </a:r>
            <a:r>
              <a:rPr lang="ky-KG" dirty="0"/>
              <a:t> </a:t>
            </a:r>
            <a:r>
              <a:rPr lang="ky-KG" dirty="0" err="1"/>
              <a:t>таксонов</a:t>
            </a:r>
            <a:r>
              <a:rPr lang="ky-KG" dirty="0"/>
              <a:t> из 6 </a:t>
            </a:r>
            <a:r>
              <a:rPr lang="ky-KG" dirty="0" err="1"/>
              <a:t>групп</a:t>
            </a:r>
            <a:r>
              <a:rPr lang="ky-KG" dirty="0"/>
              <a:t>, </a:t>
            </a:r>
            <a:r>
              <a:rPr lang="ky-KG" dirty="0" err="1"/>
              <a:t>в</a:t>
            </a:r>
            <a:r>
              <a:rPr lang="ky-KG" dirty="0"/>
              <a:t> </a:t>
            </a:r>
            <a:r>
              <a:rPr lang="ky-KG" dirty="0" err="1"/>
              <a:t>т.</a:t>
            </a:r>
            <a:r>
              <a:rPr lang="ky-KG" dirty="0"/>
              <a:t> </a:t>
            </a:r>
            <a:r>
              <a:rPr lang="ky-KG" dirty="0" err="1"/>
              <a:t>ч.</a:t>
            </a:r>
            <a:r>
              <a:rPr lang="ky-KG" dirty="0"/>
              <a:t>: </a:t>
            </a:r>
            <a:r>
              <a:rPr lang="ky-KG" dirty="0" err="1"/>
              <a:t>чайно-гибридных</a:t>
            </a:r>
            <a:r>
              <a:rPr lang="ky-KG" dirty="0"/>
              <a:t> – 1</a:t>
            </a:r>
            <a:r>
              <a:rPr lang="ru-RU" dirty="0"/>
              <a:t>07</a:t>
            </a:r>
            <a:r>
              <a:rPr lang="ky-KG" dirty="0"/>
              <a:t>, </a:t>
            </a:r>
            <a:r>
              <a:rPr lang="ky-KG" dirty="0" err="1"/>
              <a:t>флорибунда</a:t>
            </a:r>
            <a:r>
              <a:rPr lang="ky-KG" dirty="0"/>
              <a:t> - 34, </a:t>
            </a:r>
            <a:r>
              <a:rPr lang="ky-KG" dirty="0" err="1"/>
              <a:t>минифлорибунда</a:t>
            </a:r>
            <a:r>
              <a:rPr lang="ky-KG" dirty="0"/>
              <a:t> (</a:t>
            </a:r>
            <a:r>
              <a:rPr lang="ky-KG" dirty="0" err="1"/>
              <a:t>спреи</a:t>
            </a:r>
            <a:r>
              <a:rPr lang="ky-KG" dirty="0"/>
              <a:t>) - 10, </a:t>
            </a:r>
            <a:r>
              <a:rPr lang="ky-KG" dirty="0" err="1"/>
              <a:t>плетистых</a:t>
            </a:r>
            <a:r>
              <a:rPr lang="ky-KG" dirty="0"/>
              <a:t> - 1</a:t>
            </a:r>
            <a:r>
              <a:rPr lang="ru-RU" dirty="0"/>
              <a:t>1</a:t>
            </a:r>
            <a:r>
              <a:rPr lang="ky-KG" dirty="0"/>
              <a:t>, </a:t>
            </a:r>
            <a:r>
              <a:rPr lang="ky-KG" dirty="0" err="1"/>
              <a:t>шрабы</a:t>
            </a:r>
            <a:r>
              <a:rPr lang="ky-KG" dirty="0"/>
              <a:t> – 2, </a:t>
            </a:r>
            <a:r>
              <a:rPr lang="ky-KG" dirty="0" err="1"/>
              <a:t>дамасские</a:t>
            </a:r>
            <a:r>
              <a:rPr lang="ky-KG" dirty="0"/>
              <a:t> </a:t>
            </a:r>
            <a:r>
              <a:rPr lang="ky-KG" dirty="0" err="1"/>
              <a:t>розы</a:t>
            </a:r>
            <a:r>
              <a:rPr lang="ky-KG" dirty="0"/>
              <a:t> – </a:t>
            </a:r>
            <a:r>
              <a:rPr lang="ky-KG" dirty="0" smtClean="0"/>
              <a:t>1</a:t>
            </a:r>
          </a:p>
          <a:p>
            <a:r>
              <a:rPr lang="ru-RU" dirty="0"/>
              <a:t>Зимостойкими и среднезимостойкими оказались 16 сортов, такие как </a:t>
            </a:r>
            <a:r>
              <a:rPr lang="en-US" dirty="0"/>
              <a:t>Blue Bear</a:t>
            </a:r>
            <a:r>
              <a:rPr lang="ru-RU" dirty="0"/>
              <a:t>, </a:t>
            </a:r>
            <a:r>
              <a:rPr lang="en-US" dirty="0"/>
              <a:t>Caesar</a:t>
            </a:r>
            <a:r>
              <a:rPr lang="ru-RU" dirty="0"/>
              <a:t>, </a:t>
            </a:r>
            <a:r>
              <a:rPr lang="en-US" dirty="0" err="1"/>
              <a:t>RosariumUetersen</a:t>
            </a:r>
            <a:r>
              <a:rPr lang="ru-RU" dirty="0"/>
              <a:t>, </a:t>
            </a:r>
            <a:r>
              <a:rPr lang="en-US" dirty="0" err="1"/>
              <a:t>Cumbal</a:t>
            </a:r>
            <a:r>
              <a:rPr lang="ru-RU" dirty="0"/>
              <a:t>,  </a:t>
            </a:r>
            <a:r>
              <a:rPr lang="en-US" dirty="0"/>
              <a:t>Monique</a:t>
            </a:r>
            <a:r>
              <a:rPr lang="ru-RU" dirty="0"/>
              <a:t>, </a:t>
            </a:r>
            <a:r>
              <a:rPr lang="en-US" dirty="0" err="1"/>
              <a:t>Rosenfest</a:t>
            </a:r>
            <a:r>
              <a:rPr lang="ru-RU" dirty="0"/>
              <a:t>, </a:t>
            </a:r>
            <a:r>
              <a:rPr lang="en-US" dirty="0" err="1"/>
              <a:t>Papagena</a:t>
            </a:r>
            <a:r>
              <a:rPr lang="ru-RU" dirty="0"/>
              <a:t>, </a:t>
            </a:r>
            <a:r>
              <a:rPr lang="en-US" dirty="0" err="1"/>
              <a:t>Caribia</a:t>
            </a:r>
            <a:r>
              <a:rPr lang="ru-RU" dirty="0"/>
              <a:t>, </a:t>
            </a:r>
            <a:r>
              <a:rPr lang="en-US" dirty="0" err="1"/>
              <a:t>Jubile</a:t>
            </a:r>
            <a:r>
              <a:rPr lang="en-US" dirty="0"/>
              <a:t> du Prince de Monaco</a:t>
            </a:r>
            <a:r>
              <a:rPr lang="ru-RU" dirty="0"/>
              <a:t>, </a:t>
            </a:r>
            <a:r>
              <a:rPr lang="en-US" dirty="0"/>
              <a:t>Jacqueline du Pre</a:t>
            </a:r>
            <a:r>
              <a:rPr lang="ru-RU" dirty="0"/>
              <a:t>, </a:t>
            </a:r>
            <a:r>
              <a:rPr lang="en-US" dirty="0" err="1"/>
              <a:t>Liebeszauber</a:t>
            </a:r>
            <a:r>
              <a:rPr lang="ru-RU" dirty="0"/>
              <a:t>, </a:t>
            </a:r>
            <a:r>
              <a:rPr lang="en-US" dirty="0"/>
              <a:t>Michel </a:t>
            </a:r>
            <a:r>
              <a:rPr lang="en-US" dirty="0" err="1"/>
              <a:t>Servault</a:t>
            </a:r>
            <a:r>
              <a:rPr lang="ru-RU" dirty="0"/>
              <a:t>, </a:t>
            </a:r>
            <a:r>
              <a:rPr lang="en-US" dirty="0" err="1"/>
              <a:t>Barock</a:t>
            </a:r>
            <a:r>
              <a:rPr lang="ru-RU" dirty="0"/>
              <a:t>, </a:t>
            </a:r>
            <a:r>
              <a:rPr lang="en-US" dirty="0" err="1"/>
              <a:t>LeonardodeVinci</a:t>
            </a:r>
            <a:r>
              <a:rPr lang="ru-RU" dirty="0"/>
              <a:t>, </a:t>
            </a:r>
            <a:r>
              <a:rPr lang="en-US" dirty="0" err="1"/>
              <a:t>Tchaikowski</a:t>
            </a:r>
            <a:r>
              <a:rPr lang="ru-RU" dirty="0"/>
              <a:t>, </a:t>
            </a:r>
            <a:r>
              <a:rPr lang="en-US" dirty="0"/>
              <a:t>Botticelli</a:t>
            </a:r>
            <a:r>
              <a:rPr lang="ru-RU" dirty="0"/>
              <a:t> и все спрей- розы.  </a:t>
            </a:r>
            <a:r>
              <a:rPr lang="ru-RU" dirty="0" err="1"/>
              <a:t>Незимостойким</a:t>
            </a:r>
            <a:r>
              <a:rPr lang="ru-RU" dirty="0"/>
              <a:t> оказались</a:t>
            </a:r>
            <a:r>
              <a:rPr lang="en-US" dirty="0"/>
              <a:t> 7 </a:t>
            </a:r>
            <a:r>
              <a:rPr lang="ru-RU" dirty="0"/>
              <a:t>сортов</a:t>
            </a:r>
            <a:r>
              <a:rPr lang="en-US" dirty="0"/>
              <a:t>: Golden Gate, </a:t>
            </a:r>
            <a:r>
              <a:rPr lang="en-US" dirty="0" err="1"/>
              <a:t>Westerland</a:t>
            </a:r>
            <a:r>
              <a:rPr lang="en-US" dirty="0"/>
              <a:t>,  </a:t>
            </a:r>
            <a:r>
              <a:rPr lang="en-US" dirty="0" err="1"/>
              <a:t>Conori</a:t>
            </a:r>
            <a:r>
              <a:rPr lang="en-US" dirty="0"/>
              <a:t>, Carrousel, </a:t>
            </a:r>
            <a:r>
              <a:rPr lang="en-US" b="1" dirty="0"/>
              <a:t>New Jersey, </a:t>
            </a:r>
            <a:r>
              <a:rPr lang="en-US" dirty="0" err="1"/>
              <a:t>Kore</a:t>
            </a:r>
            <a:r>
              <a:rPr lang="en-US" dirty="0"/>
              <a:t>, Angelique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 2021г\IMG-20210406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567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Фото 2021г\IMG-20210510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ото 2021г\IMG-20210510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66"/>
            <a:ext cx="9144000" cy="513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риемная\Downloads\IMG-20211123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5608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4490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количество сотрудников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том числе: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научных сотрудников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 (их них 1- д.б.н., 1- к.б.н.);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 сотрудников научного обслуживания - 1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технический персонал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молодых ученых в лаборатории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–25%.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имостойкими </a:t>
            </a:r>
            <a:r>
              <a:rPr lang="ru-RU" sz="2400" dirty="0"/>
              <a:t>из чешских сортов роз оказались -11, среднезимостойкими -9, </a:t>
            </a:r>
            <a:r>
              <a:rPr lang="ru-RU" sz="2400" dirty="0" err="1"/>
              <a:t>незимостойкие</a:t>
            </a:r>
            <a:r>
              <a:rPr lang="ru-RU" sz="2400" dirty="0"/>
              <a:t> – 4( таблица 2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000" b="1" dirty="0"/>
              <a:t>Зимостойкость Чешских сортов роз</a:t>
            </a:r>
            <a:r>
              <a:rPr lang="ru-RU" sz="2000" dirty="0"/>
              <a:t>        </a:t>
            </a:r>
            <a:r>
              <a:rPr lang="ru-RU" sz="2000" b="1" dirty="0"/>
              <a:t>                                         </a:t>
            </a:r>
            <a:r>
              <a:rPr lang="ru-RU" sz="2000" dirty="0"/>
              <a:t>Таблица 2</a:t>
            </a:r>
            <a:br>
              <a:rPr lang="ru-RU" sz="2000" dirty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170569"/>
              </p:ext>
            </p:extLst>
          </p:nvPr>
        </p:nvGraphicFramePr>
        <p:xfrm>
          <a:off x="1043609" y="1916829"/>
          <a:ext cx="7200798" cy="4873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9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1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Зимостойкие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Среднезимостойкие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Незимостойкие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Krasna Uslavanka F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Alois Jirasek 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Dr. Antonin  Svehla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Lidka 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Jitka F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Palacky 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Kdedomov muj F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Roxana 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Sazava  LCl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Dukat F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Plukovnik Svec 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Jubileum 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Marycka Magdonova Min Fl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Barunka 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Ceskoslovensky cervenikriz Min Fl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OravaPol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Vlasta Burian Min Fl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Bobravka F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Popelka 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Helenka 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Tomas BataF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RadkaHT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Edvard BenesF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Jan Palach Pol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2400" b="1" i="1" dirty="0"/>
              <a:t>Тема 5.</a:t>
            </a:r>
            <a:r>
              <a:rPr lang="ky-KG" sz="2400" i="1" dirty="0"/>
              <a:t>	</a:t>
            </a:r>
            <a:r>
              <a:rPr lang="ky-KG" sz="2400" i="1" dirty="0" err="1"/>
              <a:t>Биологические</a:t>
            </a:r>
            <a:r>
              <a:rPr lang="ky-KG" sz="2400" i="1" dirty="0"/>
              <a:t> </a:t>
            </a:r>
            <a:r>
              <a:rPr lang="ky-KG" sz="2400" i="1" dirty="0" err="1"/>
              <a:t>особенности</a:t>
            </a:r>
            <a:r>
              <a:rPr lang="ky-KG" sz="2400" i="1" dirty="0"/>
              <a:t> </a:t>
            </a:r>
            <a:r>
              <a:rPr lang="ky-KG" sz="2400" i="1" dirty="0" err="1"/>
              <a:t>интродуцированных</a:t>
            </a:r>
            <a:r>
              <a:rPr lang="ky-KG" sz="2400" i="1" dirty="0"/>
              <a:t> </a:t>
            </a:r>
            <a:r>
              <a:rPr lang="ky-KG" sz="2400" i="1" dirty="0" err="1"/>
              <a:t>и</a:t>
            </a:r>
            <a:r>
              <a:rPr lang="ky-KG" sz="2400" i="1" dirty="0"/>
              <a:t> </a:t>
            </a:r>
            <a:r>
              <a:rPr lang="ky-KG" sz="2400" i="1" dirty="0" err="1"/>
              <a:t>местных</a:t>
            </a:r>
            <a:r>
              <a:rPr lang="ky-KG" sz="2400" i="1" dirty="0"/>
              <a:t> </a:t>
            </a:r>
            <a:r>
              <a:rPr lang="ky-KG" sz="2400" i="1" dirty="0" err="1"/>
              <a:t>видов</a:t>
            </a:r>
            <a:r>
              <a:rPr lang="ky-KG" sz="2400" i="1" dirty="0"/>
              <a:t> </a:t>
            </a:r>
            <a:r>
              <a:rPr lang="ky-KG" sz="2400" i="1" dirty="0" err="1"/>
              <a:t>лекарственных</a:t>
            </a:r>
            <a:r>
              <a:rPr lang="ky-KG" sz="2400" i="1" dirty="0"/>
              <a:t> </a:t>
            </a:r>
            <a:r>
              <a:rPr lang="ky-KG" sz="2400" i="1" dirty="0" err="1"/>
              <a:t>растений.</a:t>
            </a:r>
            <a:r>
              <a:rPr lang="ky-KG" sz="2400" i="1" dirty="0"/>
              <a:t> ( </a:t>
            </a:r>
            <a:r>
              <a:rPr lang="ky-KG" sz="2400" i="1" dirty="0" err="1"/>
              <a:t>Исп.</a:t>
            </a:r>
            <a:r>
              <a:rPr lang="ky-KG" sz="2400" i="1" dirty="0"/>
              <a:t>:  </a:t>
            </a:r>
            <a:r>
              <a:rPr lang="ky-KG" sz="2400" i="1" dirty="0" err="1"/>
              <a:t>н.с.</a:t>
            </a:r>
            <a:r>
              <a:rPr lang="ky-KG" sz="2400" i="1" dirty="0"/>
              <a:t>   Арыкбаева Н.М.)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Сохранена коллекция, насчитывающая  всего 170 таксонов. Из них 95 видов относится к флоре Кыргызстана,  75  - считаются </a:t>
            </a:r>
            <a:r>
              <a:rPr lang="ru-RU" dirty="0" err="1"/>
              <a:t>инорайонной</a:t>
            </a:r>
            <a:r>
              <a:rPr lang="ru-RU" dirty="0"/>
              <a:t> флорой.  Проводились фенологические наблюдения за 60 видами лекарственных растений.</a:t>
            </a:r>
          </a:p>
          <a:p>
            <a:r>
              <a:rPr lang="ru-RU" dirty="0"/>
              <a:t>Для пополнения коллекции посажены и выращены привезенные в период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2019-2020гг </a:t>
            </a:r>
            <a:r>
              <a:rPr lang="ru-RU" dirty="0"/>
              <a:t>с экспедиций: 1 -  из Иссык-</a:t>
            </a:r>
            <a:r>
              <a:rPr lang="ru-RU" dirty="0" err="1"/>
              <a:t>Атинского</a:t>
            </a:r>
            <a:r>
              <a:rPr lang="ru-RU" dirty="0"/>
              <a:t> ущелья  два вида </a:t>
            </a:r>
            <a:r>
              <a:rPr lang="en-US" i="1" dirty="0" err="1"/>
              <a:t>Rhodiola</a:t>
            </a:r>
            <a:r>
              <a:rPr lang="en-US" i="1" dirty="0"/>
              <a:t> </a:t>
            </a:r>
            <a:r>
              <a:rPr lang="en-US" i="1" dirty="0" err="1"/>
              <a:t>linearifolia</a:t>
            </a:r>
            <a:r>
              <a:rPr lang="en-US" i="1" dirty="0"/>
              <a:t> </a:t>
            </a:r>
            <a:r>
              <a:rPr lang="en-US" dirty="0" err="1"/>
              <a:t>Boriss</a:t>
            </a:r>
            <a:r>
              <a:rPr lang="ru-RU" dirty="0"/>
              <a:t>., </a:t>
            </a:r>
            <a:r>
              <a:rPr lang="en-US" i="1" dirty="0" err="1"/>
              <a:t>Aegopodium</a:t>
            </a:r>
            <a:r>
              <a:rPr lang="en-US" i="1" dirty="0"/>
              <a:t> </a:t>
            </a:r>
            <a:r>
              <a:rPr lang="en-US" i="1" dirty="0" err="1"/>
              <a:t>podagraria</a:t>
            </a:r>
            <a:r>
              <a:rPr lang="en-US" i="1" dirty="0"/>
              <a:t>  </a:t>
            </a:r>
            <a:r>
              <a:rPr lang="en-US" dirty="0"/>
              <a:t>L</a:t>
            </a:r>
            <a:r>
              <a:rPr lang="ru-RU" dirty="0"/>
              <a:t>.; 2- во время совместной Ботанической экспедиции в Государственный природный заповедник Каратал–</a:t>
            </a:r>
            <a:r>
              <a:rPr lang="ru-RU" dirty="0" err="1"/>
              <a:t>Жапырык</a:t>
            </a:r>
            <a:r>
              <a:rPr lang="ru-RU" dirty="0"/>
              <a:t>: из </a:t>
            </a:r>
            <a:r>
              <a:rPr lang="ru-RU" dirty="0" err="1"/>
              <a:t>Чатыр</a:t>
            </a:r>
            <a:r>
              <a:rPr lang="ru-RU" dirty="0"/>
              <a:t>-Куля –</a:t>
            </a:r>
            <a:r>
              <a:rPr lang="en-US" i="1" dirty="0"/>
              <a:t>Artemisia </a:t>
            </a:r>
            <a:r>
              <a:rPr lang="en-US" i="1" dirty="0" err="1"/>
              <a:t>wiridis</a:t>
            </a:r>
            <a:r>
              <a:rPr lang="en-US" i="1" dirty="0"/>
              <a:t> </a:t>
            </a:r>
            <a:r>
              <a:rPr lang="en-US" dirty="0" err="1"/>
              <a:t>Willd</a:t>
            </a:r>
            <a:r>
              <a:rPr lang="ru-RU" dirty="0"/>
              <a:t>., два вида </a:t>
            </a:r>
            <a:r>
              <a:rPr lang="en-US" dirty="0"/>
              <a:t>Tara</a:t>
            </a:r>
            <a:r>
              <a:rPr lang="ru-RU" dirty="0"/>
              <a:t>х</a:t>
            </a:r>
            <a:r>
              <a:rPr lang="en-US" dirty="0" err="1"/>
              <a:t>acum</a:t>
            </a:r>
            <a:r>
              <a:rPr lang="ru-RU" dirty="0"/>
              <a:t>, из Сон-Куля –</a:t>
            </a:r>
            <a:r>
              <a:rPr lang="en-US" i="1" dirty="0" err="1"/>
              <a:t>Potentilla</a:t>
            </a:r>
            <a:r>
              <a:rPr lang="en-US" i="1" dirty="0"/>
              <a:t> anserine </a:t>
            </a:r>
            <a:r>
              <a:rPr lang="en-US" dirty="0"/>
              <a:t>L</a:t>
            </a:r>
            <a:r>
              <a:rPr lang="ru-RU" dirty="0"/>
              <a:t>.;из Ат-Баши – </a:t>
            </a:r>
            <a:r>
              <a:rPr lang="en-US" i="1" dirty="0" err="1"/>
              <a:t>Iris</a:t>
            </a:r>
            <a:r>
              <a:rPr lang="en-US" dirty="0" err="1"/>
              <a:t>L</a:t>
            </a:r>
            <a:r>
              <a:rPr lang="ru-RU" dirty="0"/>
              <a:t>. (</a:t>
            </a:r>
            <a:r>
              <a:rPr lang="en-US" dirty="0"/>
              <a:t>SP</a:t>
            </a:r>
            <a:r>
              <a:rPr lang="ru-RU" dirty="0"/>
              <a:t>); из </a:t>
            </a:r>
            <a:r>
              <a:rPr lang="ru-RU" dirty="0" err="1"/>
              <a:t>Аламединского</a:t>
            </a:r>
            <a:r>
              <a:rPr lang="ru-RU" dirty="0"/>
              <a:t> ущелья– </a:t>
            </a:r>
            <a:r>
              <a:rPr lang="en-US" i="1" dirty="0"/>
              <a:t>Thymus</a:t>
            </a:r>
            <a:r>
              <a:rPr lang="ru-RU" dirty="0"/>
              <a:t> (</a:t>
            </a:r>
            <a:r>
              <a:rPr lang="en-US" dirty="0"/>
              <a:t>SP</a:t>
            </a:r>
            <a:r>
              <a:rPr lang="ru-RU" dirty="0"/>
              <a:t>). В 2021 году приживаемость вышеназванных растений составила 80%. </a:t>
            </a:r>
          </a:p>
        </p:txBody>
      </p:sp>
    </p:spTree>
    <p:extLst>
      <p:ext uri="{BB962C8B-B14F-4D97-AF65-F5344CB8AC3E}">
        <p14:creationId xmlns:p14="http://schemas.microsoft.com/office/powerpoint/2010/main" val="1014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4518030"/>
          </a:xfrm>
        </p:spPr>
        <p:txBody>
          <a:bodyPr>
            <a:normAutofit/>
          </a:bodyPr>
          <a:lstStyle/>
          <a:p>
            <a:r>
              <a:rPr lang="ru-RU" sz="2000" dirty="0"/>
              <a:t>Хранившиеся в отапливаемой комнате  корни </a:t>
            </a:r>
            <a:r>
              <a:rPr lang="ru-RU" sz="2000" dirty="0" err="1"/>
              <a:t>стевии</a:t>
            </a:r>
            <a:r>
              <a:rPr lang="ru-RU" sz="2000" dirty="0"/>
              <a:t> медовой – </a:t>
            </a:r>
            <a:r>
              <a:rPr lang="ru-RU" sz="2000" i="1" dirty="0" err="1"/>
              <a:t>Сtevia</a:t>
            </a:r>
            <a:r>
              <a:rPr lang="ru-RU" sz="2000" i="1" dirty="0"/>
              <a:t> </a:t>
            </a:r>
            <a:r>
              <a:rPr lang="ru-RU" sz="2000" i="1" dirty="0" err="1"/>
              <a:t>rebuandiana</a:t>
            </a:r>
            <a:r>
              <a:rPr lang="ru-RU" sz="2000" i="1" dirty="0"/>
              <a:t>,</a:t>
            </a:r>
            <a:r>
              <a:rPr lang="ru-RU" sz="2000" dirty="0"/>
              <a:t> в количестве 10 шт. пересажены  в открытый грунт. Размножены делением куста до 20 шт., посажены в горшки и занесены в теплое помещения для хранения. </a:t>
            </a:r>
          </a:p>
          <a:p>
            <a:r>
              <a:rPr lang="ru-RU" sz="2000" dirty="0"/>
              <a:t>Проводился сбор и сушка сырья лекарственных растений  </a:t>
            </a:r>
            <a:r>
              <a:rPr lang="ky-KG" sz="2000" dirty="0"/>
              <a:t>15 видов </a:t>
            </a:r>
            <a:r>
              <a:rPr lang="ru-RU" sz="2000" dirty="0"/>
              <a:t>в количестве 15 кг., а также </a:t>
            </a:r>
            <a:r>
              <a:rPr lang="ky-KG" sz="2000" dirty="0"/>
              <a:t>монтировка гербарных образцов вышеназванных видов в количестве 50 экз., используемых в качестве наглядного пособия при проведении учебно-полевой практики  студентов.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78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Фото 2021г\IMG_20210504_11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0" y="836712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риемная\Downloads\IMG-20211123-WA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27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sz="2400" b="1" i="1" dirty="0">
                <a:latin typeface="Times New Roman" pitchFamily="18" charset="0"/>
                <a:cs typeface="Times New Roman" pitchFamily="18" charset="0"/>
              </a:rPr>
              <a:t>Тема 6.</a:t>
            </a:r>
            <a:r>
              <a:rPr lang="ky-KG" sz="2400" i="1" dirty="0">
                <a:latin typeface="Times New Roman" pitchFamily="18" charset="0"/>
                <a:cs typeface="Times New Roman" pitchFamily="18" charset="0"/>
              </a:rPr>
              <a:t> Интродукция и биологические особенности ягодных культур в Чуйской долине (Исп.:  гл. науч. сотр., д.б.н., Ахматов М.К.)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53732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настоящее время в коллекции собраны следующие ягодные культуры:</a:t>
            </a:r>
          </a:p>
          <a:p>
            <a:pPr lvl="0"/>
            <a:r>
              <a:rPr lang="ru-RU" dirty="0"/>
              <a:t>Рябина </a:t>
            </a:r>
            <a:r>
              <a:rPr lang="ru-RU" dirty="0" err="1"/>
              <a:t>Невежинская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Ежемалина</a:t>
            </a:r>
            <a:r>
              <a:rPr lang="ru-RU" dirty="0"/>
              <a:t> (</a:t>
            </a:r>
            <a:r>
              <a:rPr lang="ru-RU" i="1" dirty="0" err="1"/>
              <a:t>Boysenberry</a:t>
            </a:r>
            <a:r>
              <a:rPr lang="ru-RU" dirty="0"/>
              <a:t>) — американская </a:t>
            </a:r>
            <a:r>
              <a:rPr lang="ru-RU" dirty="0" err="1"/>
              <a:t>ежемалина</a:t>
            </a:r>
            <a:r>
              <a:rPr lang="ru-RU" dirty="0"/>
              <a:t>, гибрид европейских малины и ежевики с </a:t>
            </a:r>
            <a:r>
              <a:rPr lang="ru-RU" dirty="0" err="1"/>
              <a:t>Логанберри</a:t>
            </a:r>
            <a:r>
              <a:rPr lang="ru-RU" dirty="0"/>
              <a:t> (гибрид североамериканской ежевики и европейской малины).</a:t>
            </a:r>
          </a:p>
          <a:p>
            <a:pPr lvl="0"/>
            <a:r>
              <a:rPr lang="ru-RU" dirty="0"/>
              <a:t>Ежевика </a:t>
            </a:r>
            <a:r>
              <a:rPr lang="ru-RU" dirty="0" err="1"/>
              <a:t>бесшипная</a:t>
            </a:r>
            <a:r>
              <a:rPr lang="ru-RU" dirty="0"/>
              <a:t> Лох </a:t>
            </a:r>
            <a:r>
              <a:rPr lang="ru-RU" dirty="0" err="1"/>
              <a:t>Несс</a:t>
            </a:r>
            <a:r>
              <a:rPr lang="ru-RU" dirty="0"/>
              <a:t> (</a:t>
            </a:r>
            <a:r>
              <a:rPr lang="ru-RU" i="1" dirty="0" err="1"/>
              <a:t>LochNess</a:t>
            </a:r>
            <a:r>
              <a:rPr lang="ru-RU" i="1" dirty="0"/>
              <a:t>)</a:t>
            </a:r>
            <a:r>
              <a:rPr lang="ru-RU" dirty="0"/>
              <a:t> -популярный высокоурожайный среднеспелый сорт Шотландской селекции.</a:t>
            </a:r>
          </a:p>
          <a:p>
            <a:r>
              <a:rPr lang="ru-RU" i="1" dirty="0"/>
              <a:t>Сорта селекции Южно-Уральского НИИ </a:t>
            </a:r>
            <a:r>
              <a:rPr lang="ru-RU" i="1" dirty="0" err="1"/>
              <a:t>плодоовощеводства</a:t>
            </a:r>
            <a:r>
              <a:rPr lang="ru-RU" i="1" dirty="0"/>
              <a:t> и картофелеводства:</a:t>
            </a:r>
            <a:endParaRPr lang="ru-RU" dirty="0"/>
          </a:p>
          <a:p>
            <a:pPr lvl="0"/>
            <a:r>
              <a:rPr lang="ru-RU" dirty="0"/>
              <a:t>Смородина черная: Пигмей, Русалка и Сокровище </a:t>
            </a:r>
          </a:p>
          <a:p>
            <a:pPr lvl="0"/>
            <a:r>
              <a:rPr lang="ru-RU" dirty="0"/>
              <a:t>Крыжовник Консул (Сенатор)</a:t>
            </a:r>
          </a:p>
          <a:p>
            <a:r>
              <a:rPr lang="ru-RU" i="1" dirty="0"/>
              <a:t>Сорта селекции ФГУП (Федеральное государственное унитарное предприятие) «</a:t>
            </a:r>
            <a:r>
              <a:rPr lang="ru-RU" i="1" dirty="0" err="1"/>
              <a:t>Бакчарское</a:t>
            </a:r>
            <a:r>
              <a:rPr lang="ru-RU" i="1" dirty="0"/>
              <a:t>» на базе Российской сельскохозяйственной академии.</a:t>
            </a:r>
            <a:endParaRPr lang="ru-RU" dirty="0"/>
          </a:p>
          <a:p>
            <a:pPr lvl="0"/>
            <a:r>
              <a:rPr lang="ru-RU" dirty="0"/>
              <a:t>Жимолость съедобная: Дочь великана, </a:t>
            </a:r>
            <a:r>
              <a:rPr lang="ru-RU" dirty="0" err="1"/>
              <a:t>Бакчарский</a:t>
            </a:r>
            <a:r>
              <a:rPr lang="ru-RU" dirty="0"/>
              <a:t> великан и </a:t>
            </a:r>
            <a:r>
              <a:rPr lang="ru-RU" dirty="0" err="1"/>
              <a:t>Чулымская</a:t>
            </a:r>
            <a:r>
              <a:rPr lang="ru-RU" dirty="0"/>
              <a:t>.</a:t>
            </a:r>
          </a:p>
          <a:p>
            <a:r>
              <a:rPr lang="ru-RU" i="1" dirty="0"/>
              <a:t>Сорта селекции НИИ плодоводства НАН Беларуси. </a:t>
            </a:r>
            <a:endParaRPr lang="ru-RU" dirty="0"/>
          </a:p>
          <a:p>
            <a:pPr lvl="0"/>
            <a:r>
              <a:rPr lang="ru-RU" dirty="0"/>
              <a:t>Смородина черная: </a:t>
            </a:r>
            <a:r>
              <a:rPr lang="ru-RU" dirty="0" err="1"/>
              <a:t>Дабрадзея</a:t>
            </a:r>
            <a:r>
              <a:rPr lang="ru-RU" dirty="0"/>
              <a:t>, </a:t>
            </a:r>
            <a:r>
              <a:rPr lang="ru-RU" dirty="0" err="1"/>
              <a:t>Клуссоновская</a:t>
            </a:r>
            <a:r>
              <a:rPr lang="ru-RU" dirty="0"/>
              <a:t> и Катюша. </a:t>
            </a:r>
          </a:p>
          <a:p>
            <a:pPr lvl="0"/>
            <a:r>
              <a:rPr lang="ru-RU" dirty="0"/>
              <a:t>Смородина красная Коралловая. </a:t>
            </a:r>
          </a:p>
          <a:p>
            <a:pPr lvl="0"/>
            <a:r>
              <a:rPr lang="ru-RU" dirty="0"/>
              <a:t>Малина Аленушка</a:t>
            </a:r>
          </a:p>
          <a:p>
            <a:pPr lvl="0"/>
            <a:r>
              <a:rPr lang="ru-RU" dirty="0"/>
              <a:t>Ежевика </a:t>
            </a:r>
            <a:r>
              <a:rPr lang="ru-RU" dirty="0" err="1"/>
              <a:t>Стэфан</a:t>
            </a:r>
            <a:endParaRPr lang="ru-RU" dirty="0"/>
          </a:p>
          <a:p>
            <a:pPr lvl="0"/>
            <a:r>
              <a:rPr lang="ru-RU" dirty="0"/>
              <a:t>Жимолость съедобная: </a:t>
            </a:r>
            <a:r>
              <a:rPr lang="ru-RU" dirty="0" err="1"/>
              <a:t>Зинри</a:t>
            </a:r>
            <a:r>
              <a:rPr lang="ru-RU" dirty="0"/>
              <a:t>, </a:t>
            </a:r>
            <a:r>
              <a:rPr lang="ru-RU" dirty="0" err="1"/>
              <a:t>Синявокая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9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2.2. Реализация научно-технической продукции в 2021 году.</a:t>
            </a:r>
            <a:r>
              <a:rPr lang="ky-KG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24231"/>
              </p:ext>
            </p:extLst>
          </p:nvPr>
        </p:nvGraphicFramePr>
        <p:xfrm>
          <a:off x="899593" y="1844824"/>
          <a:ext cx="7272808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5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7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27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36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Научное учре</a:t>
                      </a: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реализованной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 ре</a:t>
                      </a: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лизации,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акты и др., документы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8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НИИ БСим.Э.Гареева НАН КР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Посадочный материал: туя колоновидная, береза,сосна крымская, клен, форзиция, можжевельник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Местное население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Накладные на сумму 83 тыс 140 сомов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ky-KG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y-KG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01.11.2021</a:t>
                      </a:r>
                      <a:endParaRPr lang="en-US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24.11.2021 – всего составила </a:t>
                      </a:r>
                      <a:r>
                        <a:rPr lang="ru-RU" sz="11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т.340 с.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Наука и образование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3.1.Руководство учебно-производственной практикой студентов медицинских колледжей (ИСИТО, УНИКУМ),  лицея №20 в период с  мая по июнь (все сотрудники). </a:t>
            </a:r>
          </a:p>
          <a:p>
            <a:r>
              <a:rPr lang="ky-KG" dirty="0"/>
              <a:t>3.2. Для студентов </a:t>
            </a:r>
            <a:r>
              <a:rPr lang="ru-RU" dirty="0"/>
              <a:t>медицинских колледжей (ИСИТО, УНИКУМ), лицей №20  в мае-июне прочитано 8 лекций, проведено 5экскурсий, также проведены около 60 консультаций по вопросам выращивания, ухода и размножения почвопокровных, лекарственных и декоративно-древесных растений (все сотрудники).</a:t>
            </a:r>
          </a:p>
          <a:p>
            <a:r>
              <a:rPr lang="ky-KG" dirty="0"/>
              <a:t>3.3. </a:t>
            </a:r>
            <a:r>
              <a:rPr lang="ru-RU" dirty="0"/>
              <a:t>д.б.н., профессор кафедры биоразнообразия КГУ им. И. </a:t>
            </a:r>
            <a:r>
              <a:rPr lang="ru-RU" dirty="0" err="1"/>
              <a:t>Арабаева</a:t>
            </a:r>
            <a:r>
              <a:rPr lang="ru-RU" dirty="0"/>
              <a:t> </a:t>
            </a:r>
            <a:r>
              <a:rPr lang="ru-RU" dirty="0" err="1"/>
              <a:t>М.К.Ахматов</a:t>
            </a:r>
            <a:r>
              <a:rPr lang="ru-RU" dirty="0"/>
              <a:t>  является председателем ГАК в Кыргызском государственном национальном университете им. Ж. </a:t>
            </a:r>
            <a:r>
              <a:rPr lang="ru-RU" dirty="0" err="1"/>
              <a:t>Баласагына</a:t>
            </a:r>
            <a:r>
              <a:rPr lang="ru-RU" dirty="0"/>
              <a:t>, Кыргызском государственном университете геологии, горного дела и освоения природных ресурсов им У.А. </a:t>
            </a:r>
            <a:r>
              <a:rPr lang="ru-RU" dirty="0" err="1"/>
              <a:t>Асаналиева</a:t>
            </a:r>
            <a:r>
              <a:rPr lang="ru-RU" dirty="0"/>
              <a:t>, в КГУ им. И. </a:t>
            </a:r>
            <a:r>
              <a:rPr lang="ru-RU" dirty="0" err="1"/>
              <a:t>Арабаева</a:t>
            </a:r>
            <a:r>
              <a:rPr lang="ru-RU" dirty="0"/>
              <a:t>.</a:t>
            </a:r>
          </a:p>
          <a:p>
            <a:r>
              <a:rPr lang="ru-RU" dirty="0"/>
              <a:t>3.4. Участие в выпускных квалификационных экзаменах в ПЛ № 20 – </a:t>
            </a:r>
            <a:r>
              <a:rPr lang="ru-RU" dirty="0" err="1"/>
              <a:t>Арыкбаева</a:t>
            </a:r>
            <a:r>
              <a:rPr lang="ru-RU" dirty="0"/>
              <a:t> Н.М. </a:t>
            </a:r>
            <a:r>
              <a:rPr lang="ky-KG" dirty="0"/>
              <a:t>(</a:t>
            </a:r>
            <a:r>
              <a:rPr lang="ru-RU" dirty="0"/>
              <a:t>председатель экзаменационной комиссии в группе </a:t>
            </a:r>
            <a:r>
              <a:rPr lang="ru-RU" dirty="0" err="1"/>
              <a:t>фитотехнологии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риемная\Downloads\IMG-20211123-WA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0485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риемная\Downloads\IMG-20211123-WA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8440"/>
            <a:ext cx="5328592" cy="55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фундаментальных и прикладных научных исследований за 2021г.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5112" cy="4896544"/>
          </a:xfrm>
        </p:spPr>
        <p:txBody>
          <a:bodyPr>
            <a:normAutofit fontScale="70000" lnSpcReduction="20000"/>
          </a:bodyPr>
          <a:lstStyle/>
          <a:p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Тема 1.	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Интродукция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садовых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декоративных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древесных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Чуйской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долине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Исполнители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y-KG" sz="2900" b="1" dirty="0" err="1">
                <a:latin typeface="Times New Roman" pitchFamily="18" charset="0"/>
                <a:cs typeface="Times New Roman" pitchFamily="18" charset="0"/>
              </a:rPr>
              <a:t>н.с.</a:t>
            </a:r>
            <a:r>
              <a:rPr lang="ky-KG" sz="2900" b="1" dirty="0">
                <a:latin typeface="Times New Roman" pitchFamily="18" charset="0"/>
                <a:cs typeface="Times New Roman" pitchFamily="18" charset="0"/>
              </a:rPr>
              <a:t> Мамытова М.Т.,  </a:t>
            </a:r>
            <a:r>
              <a:rPr lang="ky-KG" sz="2400" b="1" dirty="0" err="1">
                <a:latin typeface="Times New Roman" pitchFamily="18" charset="0"/>
                <a:cs typeface="Times New Roman" pitchFamily="18" charset="0"/>
              </a:rPr>
              <a:t>н.с.</a:t>
            </a: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 Абдрашитова Ж.К., </a:t>
            </a:r>
            <a:r>
              <a:rPr lang="ky-KG" sz="2400" b="1" dirty="0" err="1">
                <a:latin typeface="Times New Roman" pitchFamily="18" charset="0"/>
                <a:cs typeface="Times New Roman" pitchFamily="18" charset="0"/>
              </a:rPr>
              <a:t>гл.</a:t>
            </a: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b="1" dirty="0" err="1">
                <a:latin typeface="Times New Roman" pitchFamily="18" charset="0"/>
                <a:cs typeface="Times New Roman" pitchFamily="18" charset="0"/>
              </a:rPr>
              <a:t>науч.</a:t>
            </a: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b="1" dirty="0" err="1">
                <a:latin typeface="Times New Roman" pitchFamily="18" charset="0"/>
                <a:cs typeface="Times New Roman" pitchFamily="18" charset="0"/>
              </a:rPr>
              <a:t>сотр.</a:t>
            </a: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y-KG" sz="2400" b="1" dirty="0" err="1">
                <a:latin typeface="Times New Roman" pitchFamily="18" charset="0"/>
                <a:cs typeface="Times New Roman" pitchFamily="18" charset="0"/>
              </a:rPr>
              <a:t>д.б.н.</a:t>
            </a: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 Ахматов М.К</a:t>
            </a:r>
            <a:r>
              <a:rPr lang="ky-KG" sz="2400" b="1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ky-KG" sz="2400" b="1" i="1" dirty="0" err="1" smtClean="0"/>
              <a:t>Thuja</a:t>
            </a:r>
            <a:r>
              <a:rPr lang="ky-KG" sz="2400" b="1" i="1" dirty="0" smtClean="0"/>
              <a:t> </a:t>
            </a:r>
            <a:r>
              <a:rPr lang="ky-KG" sz="2400" b="1" i="1" dirty="0" err="1"/>
              <a:t>occidentalis</a:t>
            </a:r>
            <a:r>
              <a:rPr lang="ky-KG" sz="2400" b="1" dirty="0"/>
              <a:t> – “</a:t>
            </a:r>
            <a:r>
              <a:rPr lang="ky-KG" sz="2400" b="1" dirty="0" err="1"/>
              <a:t>Ellwangeriana</a:t>
            </a:r>
            <a:r>
              <a:rPr lang="ky-KG" sz="2400" b="1" dirty="0"/>
              <a:t>”, “</a:t>
            </a:r>
            <a:r>
              <a:rPr lang="ky-KG" sz="2400" b="1" dirty="0" err="1"/>
              <a:t>Globosa</a:t>
            </a:r>
            <a:r>
              <a:rPr lang="ky-KG" sz="2400" b="1" dirty="0"/>
              <a:t> </a:t>
            </a:r>
            <a:r>
              <a:rPr lang="ky-KG" sz="2400" b="1" dirty="0" err="1"/>
              <a:t>nana</a:t>
            </a:r>
            <a:r>
              <a:rPr lang="ky-KG" sz="2400" b="1" dirty="0"/>
              <a:t>”, “</a:t>
            </a:r>
            <a:r>
              <a:rPr lang="ky-KG" sz="2400" b="1" dirty="0" err="1"/>
              <a:t>Hoveyi</a:t>
            </a:r>
            <a:r>
              <a:rPr lang="ky-KG" sz="2400" b="1" dirty="0"/>
              <a:t>”, “</a:t>
            </a:r>
            <a:r>
              <a:rPr lang="ky-KG" sz="2400" b="1" dirty="0" err="1"/>
              <a:t>Spiralis</a:t>
            </a:r>
            <a:r>
              <a:rPr lang="ky-KG" sz="2400" b="1" dirty="0"/>
              <a:t>”, “</a:t>
            </a:r>
            <a:r>
              <a:rPr lang="ky-KG" sz="2400" b="1" dirty="0" err="1"/>
              <a:t>Alba</a:t>
            </a:r>
            <a:r>
              <a:rPr lang="ky-KG" sz="2400" b="1" dirty="0"/>
              <a:t>”, “</a:t>
            </a:r>
            <a:r>
              <a:rPr lang="ky-KG" sz="2400" b="1" dirty="0" err="1"/>
              <a:t>Brabant</a:t>
            </a:r>
            <a:r>
              <a:rPr lang="ky-KG" sz="2400" b="1" dirty="0"/>
              <a:t>”, “</a:t>
            </a:r>
            <a:r>
              <a:rPr lang="ky-KG" sz="2400" b="1" dirty="0" err="1"/>
              <a:t>Dumosa</a:t>
            </a:r>
            <a:r>
              <a:rPr lang="ky-KG" sz="2400" b="1" dirty="0"/>
              <a:t>” </a:t>
            </a:r>
            <a:r>
              <a:rPr lang="ky-KG" sz="2400" b="1" dirty="0" err="1"/>
              <a:t>и</a:t>
            </a:r>
            <a:r>
              <a:rPr lang="ky-KG" sz="2400" b="1" dirty="0"/>
              <a:t> “</a:t>
            </a:r>
            <a:r>
              <a:rPr lang="ky-KG" sz="2400" b="1" dirty="0" err="1"/>
              <a:t>Cristata</a:t>
            </a:r>
            <a:r>
              <a:rPr lang="ky-KG" sz="2400" b="1" dirty="0" smtClean="0"/>
              <a:t>”</a:t>
            </a:r>
          </a:p>
          <a:p>
            <a:r>
              <a:rPr lang="ky-KG" sz="2400" b="1" dirty="0" smtClean="0"/>
              <a:t> </a:t>
            </a:r>
            <a:r>
              <a:rPr lang="ky-KG" sz="2400" b="1" i="1" dirty="0" err="1" smtClean="0"/>
              <a:t>Juniperus</a:t>
            </a:r>
            <a:r>
              <a:rPr lang="ky-KG" sz="2400" b="1" i="1" dirty="0" smtClean="0"/>
              <a:t> </a:t>
            </a:r>
            <a:r>
              <a:rPr lang="ky-KG" sz="2400" b="1" i="1" dirty="0" err="1"/>
              <a:t>sabina</a:t>
            </a:r>
            <a:r>
              <a:rPr lang="ky-KG" sz="2400" b="1" i="1" dirty="0"/>
              <a:t>  -“</a:t>
            </a:r>
            <a:r>
              <a:rPr lang="ky-KG" sz="2400" b="1" dirty="0" err="1"/>
              <a:t>Tamariscifolia</a:t>
            </a:r>
            <a:r>
              <a:rPr lang="ky-KG" sz="2400" b="1" dirty="0"/>
              <a:t>” </a:t>
            </a:r>
            <a:r>
              <a:rPr lang="ky-KG" sz="2400" b="1" dirty="0" err="1"/>
              <a:t>и</a:t>
            </a:r>
            <a:r>
              <a:rPr lang="ky-KG" sz="2400" b="1" dirty="0"/>
              <a:t> “</a:t>
            </a:r>
            <a:r>
              <a:rPr lang="ky-KG" sz="2400" b="1" dirty="0" err="1" smtClean="0"/>
              <a:t>Aurea</a:t>
            </a:r>
            <a:r>
              <a:rPr lang="ky-KG" sz="2400" b="1" dirty="0" smtClean="0"/>
              <a:t>”</a:t>
            </a:r>
          </a:p>
          <a:p>
            <a:r>
              <a:rPr lang="ky-KG" sz="2400" b="1" i="1" dirty="0" err="1" smtClean="0"/>
              <a:t>Juniperus</a:t>
            </a:r>
            <a:r>
              <a:rPr lang="ky-KG" sz="2400" b="1" i="1" dirty="0" smtClean="0"/>
              <a:t> </a:t>
            </a:r>
            <a:r>
              <a:rPr lang="ky-KG" sz="2400" b="1" i="1" dirty="0" err="1"/>
              <a:t>horizontalis</a:t>
            </a:r>
            <a:r>
              <a:rPr lang="ky-KG" sz="2400" b="1" i="1" dirty="0"/>
              <a:t> </a:t>
            </a:r>
            <a:r>
              <a:rPr lang="ky-KG" sz="2400" b="1" dirty="0"/>
              <a:t>– “</a:t>
            </a:r>
            <a:r>
              <a:rPr lang="ky-KG" sz="2400" b="1" dirty="0" err="1"/>
              <a:t>Andorra</a:t>
            </a:r>
            <a:r>
              <a:rPr lang="ky-KG" sz="2400" b="1" dirty="0"/>
              <a:t> </a:t>
            </a:r>
            <a:r>
              <a:rPr lang="ky-KG" sz="2400" b="1" dirty="0" err="1"/>
              <a:t>Compacta</a:t>
            </a:r>
            <a:r>
              <a:rPr lang="ky-KG" sz="2400" b="1" dirty="0"/>
              <a:t>” </a:t>
            </a:r>
            <a:r>
              <a:rPr lang="ky-KG" sz="2400" b="1" dirty="0" err="1"/>
              <a:t>и</a:t>
            </a:r>
            <a:r>
              <a:rPr lang="ky-KG" sz="2400" b="1" dirty="0"/>
              <a:t> “</a:t>
            </a:r>
            <a:r>
              <a:rPr lang="ky-KG" sz="2400" b="1" dirty="0" err="1"/>
              <a:t>Blue</a:t>
            </a:r>
            <a:r>
              <a:rPr lang="ky-KG" sz="2400" b="1" dirty="0"/>
              <a:t> </a:t>
            </a:r>
            <a:r>
              <a:rPr lang="ky-KG" sz="2400" b="1" dirty="0" err="1"/>
              <a:t>Chip</a:t>
            </a:r>
            <a:r>
              <a:rPr lang="ky-KG" sz="2400" b="1" dirty="0" smtClean="0"/>
              <a:t>”  </a:t>
            </a:r>
          </a:p>
          <a:p>
            <a:r>
              <a:rPr lang="ky-KG" sz="2400" b="1" i="1" dirty="0" err="1" smtClean="0"/>
              <a:t>Juniperus</a:t>
            </a:r>
            <a:r>
              <a:rPr lang="ky-KG" sz="2400" b="1" i="1" dirty="0" smtClean="0"/>
              <a:t> </a:t>
            </a:r>
            <a:r>
              <a:rPr lang="ky-KG" sz="2400" b="1" i="1" dirty="0" err="1"/>
              <a:t>scopulorum</a:t>
            </a:r>
            <a:r>
              <a:rPr lang="ky-KG" sz="2400" b="1" dirty="0"/>
              <a:t> – “</a:t>
            </a:r>
            <a:r>
              <a:rPr lang="ky-KG" sz="2400" b="1" dirty="0" err="1"/>
              <a:t>Blue</a:t>
            </a:r>
            <a:r>
              <a:rPr lang="ky-KG" sz="2400" b="1" dirty="0"/>
              <a:t> </a:t>
            </a:r>
            <a:r>
              <a:rPr lang="ky-KG" sz="2400" b="1" dirty="0" err="1"/>
              <a:t>Arrow</a:t>
            </a:r>
            <a:r>
              <a:rPr lang="ky-KG" sz="2400" b="1" dirty="0" smtClean="0"/>
              <a:t>”</a:t>
            </a:r>
          </a:p>
          <a:p>
            <a:r>
              <a:rPr lang="ky-KG" sz="2400" b="1" i="1" dirty="0" err="1" smtClean="0"/>
              <a:t>Juniperus</a:t>
            </a:r>
            <a:r>
              <a:rPr lang="ky-KG" sz="2400" b="1" i="1" dirty="0" smtClean="0"/>
              <a:t> </a:t>
            </a:r>
            <a:r>
              <a:rPr lang="ky-KG" sz="2400" b="1" i="1" dirty="0" err="1"/>
              <a:t>squamata</a:t>
            </a:r>
            <a:r>
              <a:rPr lang="ky-KG" sz="2400" b="1" dirty="0"/>
              <a:t> – “</a:t>
            </a:r>
            <a:r>
              <a:rPr lang="ky-KG" sz="2400" b="1" dirty="0" err="1"/>
              <a:t>Blue</a:t>
            </a:r>
            <a:r>
              <a:rPr lang="ky-KG" sz="2400" b="1" dirty="0"/>
              <a:t> </a:t>
            </a:r>
            <a:r>
              <a:rPr lang="ky-KG" sz="2400" b="1" dirty="0" err="1"/>
              <a:t>Carpet</a:t>
            </a:r>
            <a:r>
              <a:rPr lang="ky-KG" sz="2400" b="1" dirty="0" smtClean="0"/>
              <a:t>”</a:t>
            </a:r>
          </a:p>
          <a:p>
            <a:r>
              <a:rPr lang="ky-KG" sz="2400" b="1" i="1" dirty="0" err="1" smtClean="0"/>
              <a:t>Chamaecyparis</a:t>
            </a:r>
            <a:r>
              <a:rPr lang="ky-KG" sz="2400" b="1" i="1" dirty="0" smtClean="0"/>
              <a:t> </a:t>
            </a:r>
            <a:r>
              <a:rPr lang="ky-KG" sz="2400" b="1" i="1" dirty="0" err="1"/>
              <a:t>picifera</a:t>
            </a:r>
            <a:r>
              <a:rPr lang="ky-KG" sz="2400" b="1" i="1" dirty="0"/>
              <a:t> </a:t>
            </a:r>
            <a:r>
              <a:rPr lang="ky-KG" sz="2400" b="1" i="1" dirty="0" err="1"/>
              <a:t>–“</a:t>
            </a:r>
            <a:r>
              <a:rPr lang="ky-KG" sz="2400" b="1" dirty="0" err="1"/>
              <a:t>Filifera</a:t>
            </a:r>
            <a:r>
              <a:rPr lang="ky-KG" sz="2400" b="1" dirty="0"/>
              <a:t>” </a:t>
            </a:r>
          </a:p>
          <a:p>
            <a:r>
              <a:rPr lang="ky-KG" sz="2400" b="1" dirty="0" err="1" smtClean="0"/>
              <a:t>лиственных</a:t>
            </a:r>
            <a:r>
              <a:rPr lang="ky-KG" sz="2400" b="1" dirty="0" smtClean="0"/>
              <a:t> </a:t>
            </a:r>
            <a:r>
              <a:rPr lang="ky-KG" sz="2400" b="1" dirty="0" err="1"/>
              <a:t>вечнозеленых</a:t>
            </a:r>
            <a:r>
              <a:rPr lang="ky-KG" sz="2400" b="1" dirty="0"/>
              <a:t> </a:t>
            </a:r>
            <a:r>
              <a:rPr lang="ky-KG" sz="2400" b="1" dirty="0" err="1"/>
              <a:t>растений</a:t>
            </a:r>
            <a:r>
              <a:rPr lang="ky-KG" sz="2400" b="1" dirty="0"/>
              <a:t>: </a:t>
            </a:r>
            <a:endParaRPr lang="ky-KG" sz="2400" b="1" dirty="0" smtClean="0"/>
          </a:p>
          <a:p>
            <a:r>
              <a:rPr lang="ky-KG" sz="2400" b="1" dirty="0" err="1" smtClean="0"/>
              <a:t>Buxus</a:t>
            </a:r>
            <a:r>
              <a:rPr lang="ky-KG" sz="2400" b="1" dirty="0" smtClean="0"/>
              <a:t> </a:t>
            </a:r>
            <a:r>
              <a:rPr lang="ky-KG" sz="2400" b="1" dirty="0" err="1"/>
              <a:t>sempervirens</a:t>
            </a:r>
            <a:r>
              <a:rPr lang="ky-KG" sz="2400" b="1" dirty="0"/>
              <a:t> – “</a:t>
            </a:r>
            <a:r>
              <a:rPr lang="ky-KG" sz="2400" b="1" dirty="0" err="1"/>
              <a:t>Variegata</a:t>
            </a:r>
            <a:r>
              <a:rPr lang="ky-KG" sz="2400" b="1" dirty="0"/>
              <a:t>” </a:t>
            </a:r>
          </a:p>
          <a:p>
            <a:r>
              <a:rPr lang="ky-KG" sz="2400" b="1" dirty="0" smtClean="0"/>
              <a:t> </a:t>
            </a:r>
            <a:r>
              <a:rPr lang="ky-KG" sz="2400" b="1" dirty="0" err="1"/>
              <a:t>Euonymus</a:t>
            </a:r>
            <a:r>
              <a:rPr lang="ky-KG" sz="2400" b="1" dirty="0"/>
              <a:t> “</a:t>
            </a:r>
            <a:r>
              <a:rPr lang="ky-KG" sz="2400" b="1" dirty="0" err="1"/>
              <a:t>Aureo-variegata</a:t>
            </a:r>
            <a:r>
              <a:rPr lang="ky-KG" sz="2400" b="1" dirty="0"/>
              <a:t>”.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805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6.2. Издательская деятельность (перечень публикаций с указанием объема, авторов, издательства). </a:t>
            </a:r>
            <a:r>
              <a:rPr lang="ky-KG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y-KG" sz="2400" b="1" dirty="0" smtClean="0">
                <a:latin typeface="Times New Roman" pitchFamily="18" charset="0"/>
                <a:cs typeface="Times New Roman" pitchFamily="18" charset="0"/>
              </a:rPr>
              <a:t>Зарубежных </a:t>
            </a:r>
            <a:r>
              <a:rPr lang="ky-KG" sz="2400" b="1" dirty="0">
                <a:latin typeface="Times New Roman" pitchFamily="18" charset="0"/>
                <a:cs typeface="Times New Roman" pitchFamily="18" charset="0"/>
              </a:rPr>
              <a:t>публикаций-4, в КР </a:t>
            </a:r>
            <a:r>
              <a:rPr lang="ky-KG" sz="2400" b="1" dirty="0" smtClean="0">
                <a:latin typeface="Times New Roman" pitchFamily="18" charset="0"/>
                <a:cs typeface="Times New Roman" pitchFamily="18" charset="0"/>
              </a:rPr>
              <a:t>-2.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Нурманбетова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А.Т., Ахматов М.К. Влияние стимуляторов роста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Clonex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Clon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Rooting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укоренение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каллюсообразование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черенков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Picea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pungens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'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Glauca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'  // Международный журнал прикладных и фундаментальных исследований. №2. 2021. С. 11-15. (Россия, ИФ РИНЦ = 0,580).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Арыкбаева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Н.М.,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Бейшенбаева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Р.А., Ахматов М.К. Интродукция лекарственных растений семейства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Compositae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Giseke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природной флоры Кыргызстана в условиях Чуйской долины // Актуальные научные исследования в современном мире. Выпуск 4 (72) ч. 4. 2021. С. 6-9. (Украина, ИФ РИНЦ = 0,023).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Бейшенбаева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Р.А., Ахматов М.К. Интродукция роз чешской селекции в условиях Чуйской долины //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Sciencesof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Europe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1. № 1. Р. 3 – 5. 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Praha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CzechRepublic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elibrary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Мамытова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М.Т., Ахматов М.К., Абдрашитова Ж.К. Морфометрические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показатели садовых форм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L. в условиях Чуйской долины // Успехи современного естествознания. – 2021. – № 5 – С. 19-23. (Россия, ИФ РИНЦ = 0,823).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Арыкбаева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Н.М.,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Бейшенбаева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Р.А.Использование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лекарственных растений природной флоры Кыргызстана в качестве почвопокровных. Мат.1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Межд.науч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конф.посв.80-лет. к.б.н.,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с.н.с.И.В.Солдатова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Известия НАН КР №5, Бишкек 2021 «Илим»  С.13-17.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Мамытова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М.Т., Ахматов М.К., Абдрашитова Ж.К. Особенности роста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scopulorum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‘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Blue Arrow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hamaecyparis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pisifera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Filifera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’в условиях Чуйской долины. Мат.1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Межд.науч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конф.посв.80-лет. к.б.н.,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с.н.с.И.В.Солдатова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Известия НАН КР №5, Бишкек 2021 «Илим» С.62-66.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464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/>
              <a:t>6.3. Международные научные связи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/>
              <a:t>Лаборатория тесно сотрудничает со следующими учебными и научно-исследовательскими организациями:</a:t>
            </a:r>
            <a:endParaRPr lang="ru-RU" sz="1400" dirty="0"/>
          </a:p>
          <a:p>
            <a:pPr lvl="3"/>
            <a:r>
              <a:rPr lang="ru-RU" dirty="0"/>
              <a:t>Университет им. Менделя. Брно, Чехия.</a:t>
            </a:r>
            <a:endParaRPr lang="ru-RU" sz="1100" dirty="0"/>
          </a:p>
          <a:p>
            <a:pPr lvl="3"/>
            <a:r>
              <a:rPr lang="ru-RU" dirty="0" err="1"/>
              <a:t>Вроцлавский</a:t>
            </a:r>
            <a:r>
              <a:rPr lang="ru-RU" dirty="0"/>
              <a:t> Университет. Вроцлав, Польша.</a:t>
            </a:r>
            <a:endParaRPr lang="ru-RU" sz="1100" dirty="0"/>
          </a:p>
          <a:p>
            <a:pPr lvl="3"/>
            <a:r>
              <a:rPr lang="ru-RU" dirty="0"/>
              <a:t>Главный ботанический сад им. Н.В. </a:t>
            </a:r>
            <a:r>
              <a:rPr lang="ru-RU" dirty="0" err="1"/>
              <a:t>Цицина</a:t>
            </a:r>
            <a:r>
              <a:rPr lang="ru-RU" dirty="0"/>
              <a:t> РАН. Москва, Россия</a:t>
            </a:r>
            <a:endParaRPr lang="ru-RU" sz="1100" dirty="0"/>
          </a:p>
          <a:p>
            <a:pPr lvl="3"/>
            <a:r>
              <a:rPr lang="ru-RU" dirty="0"/>
              <a:t>Институт дендрологии Национальной академии наук Азербайджана</a:t>
            </a:r>
            <a:endParaRPr lang="ru-RU" sz="1100" dirty="0"/>
          </a:p>
          <a:p>
            <a:pPr lvl="3"/>
            <a:r>
              <a:rPr lang="ru-RU" dirty="0"/>
              <a:t>Центральный ботанический сад Национальной академии наук Беларуси</a:t>
            </a:r>
            <a:endParaRPr lang="ru-RU" sz="1100" dirty="0"/>
          </a:p>
          <a:p>
            <a:pPr lvl="3"/>
            <a:r>
              <a:rPr lang="ru-RU" dirty="0"/>
              <a:t>РУП «Институт плодоводства» Национальной академии наук Беларуси</a:t>
            </a:r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sz="2800" b="1" dirty="0" smtClean="0">
                <a:latin typeface="Times New Roman" pitchFamily="18" charset="0"/>
                <a:cs typeface="Times New Roman" pitchFamily="18" charset="0"/>
              </a:rPr>
              <a:t>6.4. Проведение и участие в конференциях, семинарах,  круглых столах, симпозиумах.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378981" cy="486199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6.4.1.Сотрудники лаборатории приняли участие в 1-й международной научной конференции, посвященной 80-летию к.б.н., </a:t>
            </a:r>
            <a:r>
              <a:rPr lang="ru-RU" dirty="0" err="1"/>
              <a:t>ст.н.с</a:t>
            </a:r>
            <a:r>
              <a:rPr lang="ru-RU" dirty="0"/>
              <a:t>. И.В. Солдатова по теме:  «Интродукция, селекция и сохранение биоразнообразия растений» 15-17 октября 2021 г.</a:t>
            </a:r>
          </a:p>
          <a:p>
            <a:r>
              <a:rPr lang="ru-RU" dirty="0"/>
              <a:t>  6.4.2. Ахматов</a:t>
            </a:r>
            <a:r>
              <a:rPr lang="ru-RU" b="1" dirty="0"/>
              <a:t> </a:t>
            </a:r>
            <a:r>
              <a:rPr lang="ru-RU" dirty="0"/>
              <a:t>М.К., </a:t>
            </a:r>
            <a:r>
              <a:rPr lang="ru-RU" dirty="0" err="1"/>
              <a:t>Арыкбаева</a:t>
            </a:r>
            <a:r>
              <a:rPr lang="ru-RU" dirty="0"/>
              <a:t> Н.М. 22 октября 2021 г. в «Отель Сити» в Бишкеке принимали участие в экспертном круглом столе, организованном Министерством природных ресурсов, экологии и технического  надзора Кыргызской Республики и ЮНЕП-ГЭФ, на котором д.б.н., проф. </a:t>
            </a:r>
            <a:r>
              <a:rPr lang="ru-RU" dirty="0" err="1"/>
              <a:t>Акматов</a:t>
            </a:r>
            <a:r>
              <a:rPr lang="ru-RU" dirty="0"/>
              <a:t> М.К. как э</a:t>
            </a:r>
            <a:r>
              <a:rPr lang="ru-RU" i="1" dirty="0"/>
              <a:t>ксперт проекта ЮНЕП-ГЭФ по адаптации к изменению климата сектора «Биоразнообразие»</a:t>
            </a:r>
            <a:r>
              <a:rPr lang="ru-RU" dirty="0"/>
              <a:t> представил презентации по темам:</a:t>
            </a:r>
          </a:p>
          <a:p>
            <a:r>
              <a:rPr lang="ru-RU" dirty="0"/>
              <a:t>1. «Обзор международного и национального опыта оценки уязвимости к изменению климата сектора «Биоразнообразие», их результаты и примеры использованных индикаторов» </a:t>
            </a:r>
          </a:p>
          <a:p>
            <a:r>
              <a:rPr lang="ru-RU" dirty="0"/>
              <a:t>2. «Предлагаемая методология и ключевые индикаторы расчёта индекса уязвимости к изменению климата сектора «Биоразнообразие»».</a:t>
            </a:r>
          </a:p>
          <a:p>
            <a:r>
              <a:rPr lang="ru-RU" dirty="0"/>
              <a:t>6.4.3. к.б.н. </a:t>
            </a:r>
            <a:r>
              <a:rPr lang="ru-RU" dirty="0" err="1"/>
              <a:t>Мырзабекова</a:t>
            </a:r>
            <a:r>
              <a:rPr lang="ru-RU" dirty="0"/>
              <a:t> </a:t>
            </a:r>
            <a:r>
              <a:rPr lang="ru-RU" dirty="0" err="1"/>
              <a:t>У.Дж</a:t>
            </a:r>
            <a:r>
              <a:rPr lang="ru-RU" dirty="0"/>
              <a:t>. 20-22 октября 2021 приняла участие в 6 Международной научно-практической онлайн-конференции «Обнаружение заимствований 2021», получила сертификат</a:t>
            </a:r>
          </a:p>
          <a:p>
            <a:r>
              <a:rPr lang="ru-RU" dirty="0"/>
              <a:t>6.4.4. к.б.н. </a:t>
            </a:r>
            <a:r>
              <a:rPr lang="ru-RU" dirty="0" err="1"/>
              <a:t>Мырзабекова</a:t>
            </a:r>
            <a:r>
              <a:rPr lang="ru-RU" dirty="0"/>
              <a:t> </a:t>
            </a:r>
            <a:r>
              <a:rPr lang="ru-RU" dirty="0" err="1"/>
              <a:t>У.Дж</a:t>
            </a:r>
            <a:r>
              <a:rPr lang="ru-RU" dirty="0"/>
              <a:t>. 1-2 ноября 2021 г. приняла участие в тренинге; «Улучшение преподавания  </a:t>
            </a:r>
            <a:r>
              <a:rPr lang="en-US" dirty="0"/>
              <a:t>STEM</a:t>
            </a:r>
            <a:r>
              <a:rPr lang="ru-RU" dirty="0"/>
              <a:t> предметов в средних школах», организованный РИПК </a:t>
            </a:r>
            <a:r>
              <a:rPr lang="ru-RU" dirty="0" err="1"/>
              <a:t>иППР</a:t>
            </a:r>
            <a:r>
              <a:rPr lang="ru-RU" dirty="0"/>
              <a:t>, проект ЮНИСЕФ «Девочки в науке» и ОФ «Инициатива </a:t>
            </a:r>
            <a:r>
              <a:rPr lang="ru-RU" dirty="0" err="1"/>
              <a:t>Р.Отунбаевой</a:t>
            </a:r>
            <a:r>
              <a:rPr lang="ru-RU" dirty="0"/>
              <a:t>», получила сертификат тренера</a:t>
            </a:r>
          </a:p>
        </p:txBody>
      </p:sp>
    </p:spTree>
    <p:extLst>
      <p:ext uri="{BB962C8B-B14F-4D97-AF65-F5344CB8AC3E}">
        <p14:creationId xmlns:p14="http://schemas.microsoft.com/office/powerpoint/2010/main" val="27689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/>
              <a:t>6.5. Научные кадры, подготовка научных кадров.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научным руководством д.б.н. Ахматова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М.К.защищены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 магистерские и 1 дипломная работы. Является научным руководителем 3 магистрантов и 3 соискателей</a:t>
            </a:r>
          </a:p>
        </p:txBody>
      </p:sp>
    </p:spTree>
    <p:extLst>
      <p:ext uri="{BB962C8B-B14F-4D97-AF65-F5344CB8AC3E}">
        <p14:creationId xmlns:p14="http://schemas.microsoft.com/office/powerpoint/2010/main" val="29339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sz="2800" b="1" dirty="0"/>
              <a:t>7. Проблемы и недостатки </a:t>
            </a:r>
            <a:r>
              <a:rPr lang="ky-KG" sz="2800" b="1" dirty="0" err="1"/>
              <a:t>в</a:t>
            </a:r>
            <a:r>
              <a:rPr lang="ky-KG" sz="2800" b="1" dirty="0"/>
              <a:t> </a:t>
            </a:r>
            <a:r>
              <a:rPr lang="ky-KG" sz="2800" b="1" dirty="0" err="1" smtClean="0"/>
              <a:t>работе</a:t>
            </a:r>
            <a:r>
              <a:rPr lang="ky-KG" sz="2800" b="1" dirty="0"/>
              <a:t> </a:t>
            </a:r>
            <a:r>
              <a:rPr lang="ky-KG" sz="2800" b="1" dirty="0" err="1" smtClean="0"/>
              <a:t>лаборатории</a:t>
            </a:r>
            <a:r>
              <a:rPr lang="ky-KG" sz="28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Нехватка рабочих и агротехников отрицательно сказывается на выполнении научно-исследовательских и производственных работ, большая часть времени и сил  научных сотрудников уходит на агротехнический уход для сохранения коллекционных растений.</a:t>
            </a:r>
          </a:p>
          <a:p>
            <a:r>
              <a:rPr lang="ru-RU" dirty="0"/>
              <a:t>2. Недостаточное </a:t>
            </a:r>
            <a:r>
              <a:rPr lang="ru-RU" dirty="0" smtClean="0"/>
              <a:t>лабораторное оснащение </a:t>
            </a:r>
            <a:r>
              <a:rPr lang="ru-RU" dirty="0"/>
              <a:t>для проведения научно-исследовательских работ сотрудников </a:t>
            </a:r>
            <a:r>
              <a:rPr lang="ru-RU" dirty="0" smtClean="0"/>
              <a:t>лаборатории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3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ky-KG" sz="2800" b="1" dirty="0">
                <a:latin typeface="Times New Roman" pitchFamily="18" charset="0"/>
                <a:cs typeface="Times New Roman" pitchFamily="18" charset="0"/>
              </a:rPr>
              <a:t>9. Пропаганда результатов научных исследований в СМИ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y-KG" dirty="0"/>
              <a:t>1. 7 июля дано интервью по радио “Спутник” по лекарственным растениям Кыргызской Республики, по их сбору и сушке, а также по их применению (н.с. Арыкбаева Н.М).</a:t>
            </a:r>
            <a:endParaRPr lang="ru-RU" dirty="0"/>
          </a:p>
          <a:p>
            <a:r>
              <a:rPr lang="ru-RU" dirty="0"/>
              <a:t>2. Участие в  Пресс-туре, который проводился  24 июля, </a:t>
            </a:r>
            <a:r>
              <a:rPr lang="ru-RU" dirty="0" err="1"/>
              <a:t>н.с</a:t>
            </a:r>
            <a:r>
              <a:rPr lang="ru-RU" dirty="0"/>
              <a:t>. </a:t>
            </a:r>
            <a:r>
              <a:rPr lang="ru-RU" dirty="0" err="1"/>
              <a:t>Арыкбаева</a:t>
            </a:r>
            <a:r>
              <a:rPr lang="ru-RU" dirty="0"/>
              <a:t> Н.М. представила коллекцию лекарственного сырья НИИ БС </a:t>
            </a:r>
            <a:r>
              <a:rPr lang="ru-RU" dirty="0" err="1"/>
              <a:t>им.Э.Гареева</a:t>
            </a:r>
            <a:r>
              <a:rPr lang="ru-RU" dirty="0"/>
              <a:t> с дегустацией лечебных, тонизирующих и успокаивающих чаев из мяты, душицы, розы дамасской и др. </a:t>
            </a:r>
          </a:p>
          <a:p>
            <a:r>
              <a:rPr lang="ru-RU" dirty="0"/>
              <a:t>3. Участие на выставке НАН КР, посвященный к 30-летию дня Независимости Кыргызской республики ( </a:t>
            </a:r>
            <a:r>
              <a:rPr lang="ru-RU" dirty="0" err="1"/>
              <a:t>н.с.Арыкбаева</a:t>
            </a:r>
            <a:r>
              <a:rPr lang="ru-RU" dirty="0"/>
              <a:t> Н.М.).</a:t>
            </a:r>
          </a:p>
          <a:p>
            <a:r>
              <a:rPr lang="ru-RU" dirty="0"/>
              <a:t>4. Участие на торжественном мероприятии Президиума НАН КР и выставке, посвященной ко Дню науки -2021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Users\Приемная\Desktop\документы по ЛЭБ\Фото 2021г\IMG_20210507_105355 - копия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84775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риемная\Desktop\документы по ЛЭБ\Фото 2021г\IMG_20210507_111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840760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риемная\Desktop\документы по ЛЭБ\Фото 2021г\IMG_20210507_130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650" y="1806575"/>
            <a:ext cx="682670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риемная\Desktop\документы по ЛЭБ\Фото 2021г\IMG_20210507_131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608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риемная\Desktop\документы по ЛЭБ\Фото 2021г\IMG-20210502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403</TotalTime>
  <Words>1907</Words>
  <Application>Microsoft Office PowerPoint</Application>
  <PresentationFormat>Экран (4:3)</PresentationFormat>
  <Paragraphs>219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Национальная академия наук КР НИИ Ботанический сад им. Э. Гареева Лаборатория экспериментальной                       ботаники</vt:lpstr>
      <vt:lpstr>Презентация PowerPoint</vt:lpstr>
      <vt:lpstr>Презентация PowerPoint</vt:lpstr>
      <vt:lpstr> Результаты фундаментальных и прикладных научных исследований за 2021г.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стимулятора роста ««VitroClon Rooting Complex»» на укоренение черенков туй и можжевельников, в % </vt:lpstr>
      <vt:lpstr>Тема 2.  Выращивание и размножение декоративных древесных и кустарниковых растений в условиях питомника (Исполнители: н.с. Абдрашитова Ж.К.,  ст.лаб. Айткулуев Т.). 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3. Интродукция  почвопокровных  растений.  (Исп.: н.с. Бейшенбаева Р.А). 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4.  Интродукция и изучение биологических особенностей современных  садовых роз в Чуйской долине. (Исп.: н.с. Бейшенбаева Р.А.).</vt:lpstr>
      <vt:lpstr>Презентация PowerPoint</vt:lpstr>
      <vt:lpstr>Презентация PowerPoint</vt:lpstr>
      <vt:lpstr>Презентация PowerPoint</vt:lpstr>
      <vt:lpstr>Презентация PowerPoint</vt:lpstr>
      <vt:lpstr>Зимостойкими из чешских сортов роз оказались -11, среднезимостойкими -9, незимостойкие – 4( таблица 2). Зимостойкость Чешских сортов роз                                                 Таблица 2  </vt:lpstr>
      <vt:lpstr>Тема 5. Биологические особенности интродуцированных и местных видов лекарственных растений. ( Исп.:  н.с.   Арыкбаева Н.М.) </vt:lpstr>
      <vt:lpstr>Презентация PowerPoint</vt:lpstr>
      <vt:lpstr>Презентация PowerPoint</vt:lpstr>
      <vt:lpstr>Презентация PowerPoint</vt:lpstr>
      <vt:lpstr>Тема 6. Интродукция и биологические особенности ягодных культур в Чуйской долине (Исп.:  гл. науч. сотр., д.б.н., Ахматов М.К.) </vt:lpstr>
      <vt:lpstr>2.2. Реализация научно-технической продукции в 2021 году. </vt:lpstr>
      <vt:lpstr>3. Наука и образование </vt:lpstr>
      <vt:lpstr>Презентация PowerPoint</vt:lpstr>
      <vt:lpstr>Презентация PowerPoint</vt:lpstr>
      <vt:lpstr>6.2. Издательская деятельность (перечень публикаций с указанием объема, авторов, издательства).  Зарубежных публикаций-4, в КР -2. </vt:lpstr>
      <vt:lpstr>6.3. Международные научные связи </vt:lpstr>
      <vt:lpstr>6.4. Проведение и участие в конференциях, семинарах,  круглых столах, симпозиумах. </vt:lpstr>
      <vt:lpstr>6.5. Научные кадры, подготовка научных кадров.</vt:lpstr>
      <vt:lpstr>7. Проблемы и недостатки в работе лаборатории  </vt:lpstr>
      <vt:lpstr>9. Пропаганда результатов научных исследований в СМИ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академия наук КР НИИ Ботанический сад им. Э. Гареева Лаборатория экспериментальной ботаники</dc:title>
  <dc:creator>Приемная</dc:creator>
  <cp:lastModifiedBy>Пользователь Windows</cp:lastModifiedBy>
  <cp:revision>40</cp:revision>
  <dcterms:created xsi:type="dcterms:W3CDTF">2021-11-23T07:24:21Z</dcterms:created>
  <dcterms:modified xsi:type="dcterms:W3CDTF">2021-11-30T13:58:06Z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2314622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